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1"/>
  </p:notesMasterIdLst>
  <p:sldIdLst>
    <p:sldId id="256" r:id="rId2"/>
    <p:sldId id="981" r:id="rId3"/>
    <p:sldId id="319" r:id="rId4"/>
    <p:sldId id="296" r:id="rId5"/>
    <p:sldId id="320" r:id="rId6"/>
    <p:sldId id="286" r:id="rId7"/>
    <p:sldId id="288" r:id="rId8"/>
    <p:sldId id="948" r:id="rId9"/>
    <p:sldId id="942" r:id="rId10"/>
    <p:sldId id="943" r:id="rId11"/>
    <p:sldId id="944" r:id="rId12"/>
    <p:sldId id="945" r:id="rId13"/>
    <p:sldId id="963" r:id="rId14"/>
    <p:sldId id="964" r:id="rId15"/>
    <p:sldId id="969" r:id="rId16"/>
    <p:sldId id="970" r:id="rId17"/>
    <p:sldId id="971" r:id="rId18"/>
    <p:sldId id="972" r:id="rId19"/>
    <p:sldId id="982" r:id="rId20"/>
    <p:sldId id="973" r:id="rId21"/>
    <p:sldId id="979" r:id="rId22"/>
    <p:sldId id="300" r:id="rId23"/>
    <p:sldId id="301" r:id="rId24"/>
    <p:sldId id="983" r:id="rId25"/>
    <p:sldId id="980" r:id="rId26"/>
    <p:sldId id="978" r:id="rId27"/>
    <p:sldId id="977" r:id="rId28"/>
    <p:sldId id="958" r:id="rId29"/>
    <p:sldId id="959" r:id="rId30"/>
    <p:sldId id="984" r:id="rId31"/>
    <p:sldId id="287" r:id="rId32"/>
    <p:sldId id="292" r:id="rId33"/>
    <p:sldId id="293" r:id="rId34"/>
    <p:sldId id="985" r:id="rId35"/>
    <p:sldId id="986" r:id="rId36"/>
    <p:sldId id="295" r:id="rId37"/>
    <p:sldId id="987" r:id="rId38"/>
    <p:sldId id="297" r:id="rId39"/>
    <p:sldId id="298"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334"/>
    <p:restoredTop sz="96327"/>
  </p:normalViewPr>
  <p:slideViewPr>
    <p:cSldViewPr snapToGrid="0" snapToObjects="1">
      <p:cViewPr varScale="1">
        <p:scale>
          <a:sx n="109" d="100"/>
          <a:sy n="109" d="100"/>
        </p:scale>
        <p:origin x="29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20.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6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9FCBBC-8F84-3441-91D4-9AAEA7C864FA}" type="datetimeFigureOut">
              <a:rPr lang="en-US" smtClean="0"/>
              <a:t>3/7/23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E76E43-4B4A-CD4D-8B77-E4090FDB195F}" type="slidenum">
              <a:rPr lang="en-US" smtClean="0"/>
              <a:t>‹#›</a:t>
            </a:fld>
            <a:endParaRPr lang="en-US"/>
          </a:p>
        </p:txBody>
      </p:sp>
    </p:spTree>
    <p:extLst>
      <p:ext uri="{BB962C8B-B14F-4D97-AF65-F5344CB8AC3E}">
        <p14:creationId xmlns:p14="http://schemas.microsoft.com/office/powerpoint/2010/main" val="641835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general could</a:t>
            </a:r>
            <a:r>
              <a:rPr lang="en-US" baseline="0" dirty="0"/>
              <a:t> have more or fewer inputs.</a:t>
            </a:r>
          </a:p>
          <a:p>
            <a:endParaRPr lang="en-US" baseline="0" dirty="0"/>
          </a:p>
          <a:p>
            <a:r>
              <a:rPr lang="en-US" baseline="0" dirty="0"/>
              <a:t>Mention that figures come from Michael Nielsen’s book</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13</a:t>
            </a:fld>
            <a:endParaRPr lang="en-US"/>
          </a:p>
        </p:txBody>
      </p:sp>
    </p:spTree>
    <p:extLst>
      <p:ext uri="{BB962C8B-B14F-4D97-AF65-F5344CB8AC3E}">
        <p14:creationId xmlns:p14="http://schemas.microsoft.com/office/powerpoint/2010/main" val="1657141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Deep</a:t>
            </a:r>
            <a:r>
              <a:rPr lang="en-US" baseline="0" dirty="0"/>
              <a:t> neural networks have led to great success in image classification every year, largely due variations on CNNs</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34</a:t>
            </a:fld>
            <a:endParaRPr lang="en-US"/>
          </a:p>
        </p:txBody>
      </p:sp>
    </p:spTree>
    <p:extLst>
      <p:ext uri="{BB962C8B-B14F-4D97-AF65-F5344CB8AC3E}">
        <p14:creationId xmlns:p14="http://schemas.microsoft.com/office/powerpoint/2010/main" val="2979747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Somewhat similar idea to PCA</a:t>
            </a:r>
          </a:p>
        </p:txBody>
      </p:sp>
      <p:sp>
        <p:nvSpPr>
          <p:cNvPr id="4" name="Slide Number Placeholder 3"/>
          <p:cNvSpPr>
            <a:spLocks noGrp="1"/>
          </p:cNvSpPr>
          <p:nvPr>
            <p:ph type="sldNum" sz="quarter" idx="10"/>
          </p:nvPr>
        </p:nvSpPr>
        <p:spPr/>
        <p:txBody>
          <a:bodyPr/>
          <a:lstStyle/>
          <a:p>
            <a:fld id="{BB0BDF8B-C338-49A2-B495-F87D8695459E}" type="slidenum">
              <a:rPr lang="en-US" smtClean="0"/>
              <a:t>39</a:t>
            </a:fld>
            <a:endParaRPr lang="en-US"/>
          </a:p>
        </p:txBody>
      </p:sp>
    </p:spTree>
    <p:extLst>
      <p:ext uri="{BB962C8B-B14F-4D97-AF65-F5344CB8AC3E}">
        <p14:creationId xmlns:p14="http://schemas.microsoft.com/office/powerpoint/2010/main" val="1211030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14</a:t>
            </a:fld>
            <a:endParaRPr lang="en-US"/>
          </a:p>
        </p:txBody>
      </p:sp>
    </p:spTree>
    <p:extLst>
      <p:ext uri="{BB962C8B-B14F-4D97-AF65-F5344CB8AC3E}">
        <p14:creationId xmlns:p14="http://schemas.microsoft.com/office/powerpoint/2010/main" val="4198538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this network, the first column of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 what we'll call the first </a:t>
            </a:r>
            <a:r>
              <a:rPr lang="en-US" sz="1200" b="0" i="1" kern="1200" dirty="0">
                <a:solidFill>
                  <a:schemeClr val="tx1"/>
                </a:solidFill>
                <a:effectLst/>
                <a:latin typeface="+mn-lt"/>
                <a:ea typeface="+mn-ea"/>
                <a:cs typeface="+mn-cs"/>
              </a:rPr>
              <a:t>layer</a:t>
            </a:r>
            <a:r>
              <a:rPr lang="en-US" sz="1200" b="0" i="0" kern="1200" dirty="0">
                <a:solidFill>
                  <a:schemeClr val="tx1"/>
                </a:solidFill>
                <a:effectLst/>
                <a:latin typeface="+mn-lt"/>
                <a:ea typeface="+mn-ea"/>
                <a:cs typeface="+mn-cs"/>
              </a:rPr>
              <a:t> of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 is making three very simple decisions, by weighing the input evidence. What about the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in the second layer? Each of those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is making a decision by weighing up the results from the first layer of decision-making. In this way a perceptron in the second layer can make a decision at a more complex and more abstract level than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in the first layer. And even more complex decisions can be made by the perceptron in the third layer. In this way, a many-layer network of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can engage in sophisticated decision making.</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Emphasize</a:t>
            </a:r>
            <a:r>
              <a:rPr lang="en-US" sz="1200" b="0" i="0" kern="1200" baseline="0" dirty="0">
                <a:solidFill>
                  <a:schemeClr val="tx1"/>
                </a:solidFill>
                <a:effectLst/>
                <a:latin typeface="+mn-lt"/>
                <a:ea typeface="+mn-ea"/>
                <a:cs typeface="+mn-cs"/>
              </a:rPr>
              <a:t> that it is the same output going to each node</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15</a:t>
            </a:fld>
            <a:endParaRPr lang="en-US"/>
          </a:p>
        </p:txBody>
      </p:sp>
    </p:spTree>
    <p:extLst>
      <p:ext uri="{BB962C8B-B14F-4D97-AF65-F5344CB8AC3E}">
        <p14:creationId xmlns:p14="http://schemas.microsoft.com/office/powerpoint/2010/main" val="3934028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Write this on the board maybe</a:t>
            </a:r>
          </a:p>
        </p:txBody>
      </p:sp>
      <p:sp>
        <p:nvSpPr>
          <p:cNvPr id="4" name="Slide Number Placeholder 3"/>
          <p:cNvSpPr>
            <a:spLocks noGrp="1"/>
          </p:cNvSpPr>
          <p:nvPr>
            <p:ph type="sldNum" sz="quarter" idx="10"/>
          </p:nvPr>
        </p:nvSpPr>
        <p:spPr/>
        <p:txBody>
          <a:bodyPr/>
          <a:lstStyle/>
          <a:p>
            <a:fld id="{BB0BDF8B-C338-49A2-B495-F87D8695459E}" type="slidenum">
              <a:rPr lang="en-US" smtClean="0"/>
              <a:t>17</a:t>
            </a:fld>
            <a:endParaRPr lang="en-US"/>
          </a:p>
        </p:txBody>
      </p:sp>
    </p:spTree>
    <p:extLst>
      <p:ext uri="{BB962C8B-B14F-4D97-AF65-F5344CB8AC3E}">
        <p14:creationId xmlns:p14="http://schemas.microsoft.com/office/powerpoint/2010/main" val="3803163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exact form of \sigma</a:t>
            </a:r>
            <a:r>
              <a:rPr lang="en-US" baseline="0" dirty="0"/>
              <a:t> isn’t important. Instead, what matters is the shape. The sigmoid function is a smoothed version of the step function. </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23</a:t>
            </a:fld>
            <a:endParaRPr lang="en-US"/>
          </a:p>
        </p:txBody>
      </p:sp>
    </p:spTree>
    <p:extLst>
      <p:ext uri="{BB962C8B-B14F-4D97-AF65-F5344CB8AC3E}">
        <p14:creationId xmlns:p14="http://schemas.microsoft.com/office/powerpoint/2010/main" val="526623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imagine that we</a:t>
            </a:r>
            <a:r>
              <a:rPr lang="en-US" baseline="0" dirty="0"/>
              <a:t> can solve a rich set of problems by various design choices. Emphasize that we can have nonlinear functions and also continuous inputs and outputs instead of binary. </a:t>
            </a:r>
            <a:r>
              <a:rPr lang="en-US" dirty="0"/>
              <a:t>We will cover all of these in detail throughout the course and</a:t>
            </a:r>
            <a:r>
              <a:rPr lang="en-US" baseline="0" dirty="0"/>
              <a:t> is a large focus of the beginning</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27</a:t>
            </a:fld>
            <a:endParaRPr lang="en-US"/>
          </a:p>
        </p:txBody>
      </p:sp>
    </p:spTree>
    <p:extLst>
      <p:ext uri="{BB962C8B-B14F-4D97-AF65-F5344CB8AC3E}">
        <p14:creationId xmlns:p14="http://schemas.microsoft.com/office/powerpoint/2010/main" val="6827810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Deep</a:t>
            </a:r>
            <a:r>
              <a:rPr lang="en-US" baseline="0" dirty="0"/>
              <a:t> learning has the tendency to break the data down into different representations at different layers. Input is presented at the visible layer and the hidden layers extract increasingly abstract features which are then used, for example, to classify</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28</a:t>
            </a:fld>
            <a:endParaRPr lang="en-US"/>
          </a:p>
        </p:txBody>
      </p:sp>
    </p:spTree>
    <p:extLst>
      <p:ext uri="{BB962C8B-B14F-4D97-AF65-F5344CB8AC3E}">
        <p14:creationId xmlns:p14="http://schemas.microsoft.com/office/powerpoint/2010/main" val="12405198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major reason is that how</a:t>
            </a:r>
            <a:r>
              <a:rPr lang="en-US" baseline="0" dirty="0"/>
              <a:t> the data is represented is important. On the left, if you were tasked with using a straight line to separate the two types of data, you would fail. On the right though, by simply transforming the data into a different coordinate system, it becomes very easy to do.</a:t>
            </a:r>
            <a:endParaRPr lang="en-US" dirty="0"/>
          </a:p>
        </p:txBody>
      </p:sp>
      <p:sp>
        <p:nvSpPr>
          <p:cNvPr id="4" name="Slide Number Placeholder 3"/>
          <p:cNvSpPr>
            <a:spLocks noGrp="1"/>
          </p:cNvSpPr>
          <p:nvPr>
            <p:ph type="sldNum" sz="quarter" idx="10"/>
          </p:nvPr>
        </p:nvSpPr>
        <p:spPr/>
        <p:txBody>
          <a:bodyPr/>
          <a:lstStyle/>
          <a:p>
            <a:fld id="{BB0BDF8B-C338-49A2-B495-F87D8695459E}" type="slidenum">
              <a:rPr lang="en-US" smtClean="0"/>
              <a:t>29</a:t>
            </a:fld>
            <a:endParaRPr lang="en-US"/>
          </a:p>
        </p:txBody>
      </p:sp>
    </p:spTree>
    <p:extLst>
      <p:ext uri="{BB962C8B-B14F-4D97-AF65-F5344CB8AC3E}">
        <p14:creationId xmlns:p14="http://schemas.microsoft.com/office/powerpoint/2010/main" val="11155955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that CNNs were used for object detection in bottom left</a:t>
            </a:r>
          </a:p>
        </p:txBody>
      </p:sp>
      <p:sp>
        <p:nvSpPr>
          <p:cNvPr id="4" name="Slide Number Placeholder 3"/>
          <p:cNvSpPr>
            <a:spLocks noGrp="1"/>
          </p:cNvSpPr>
          <p:nvPr>
            <p:ph type="sldNum" sz="quarter" idx="10"/>
          </p:nvPr>
        </p:nvSpPr>
        <p:spPr/>
        <p:txBody>
          <a:bodyPr/>
          <a:lstStyle/>
          <a:p>
            <a:fld id="{BB0BDF8B-C338-49A2-B495-F87D8695459E}" type="slidenum">
              <a:rPr lang="en-US" smtClean="0"/>
              <a:t>31</a:t>
            </a:fld>
            <a:endParaRPr lang="en-US"/>
          </a:p>
        </p:txBody>
      </p:sp>
    </p:spTree>
    <p:extLst>
      <p:ext uri="{BB962C8B-B14F-4D97-AF65-F5344CB8AC3E}">
        <p14:creationId xmlns:p14="http://schemas.microsoft.com/office/powerpoint/2010/main" val="17376620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ED85F-BD82-2945-A93D-AAE988912A8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544300-86CD-3043-B1FE-1C70BC7C2C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380168E-A715-954C-975D-3A4310CD1995}"/>
              </a:ext>
            </a:extLst>
          </p:cNvPr>
          <p:cNvSpPr>
            <a:spLocks noGrp="1"/>
          </p:cNvSpPr>
          <p:nvPr>
            <p:ph type="dt" sz="half" idx="10"/>
          </p:nvPr>
        </p:nvSpPr>
        <p:spPr/>
        <p:txBody>
          <a:bodyPr/>
          <a:lstStyle/>
          <a:p>
            <a:fld id="{5C7310F0-17DD-2E4F-945C-3FE85B8D8D92}" type="datetimeFigureOut">
              <a:rPr lang="en-US" smtClean="0"/>
              <a:t>3/7/23</a:t>
            </a:fld>
            <a:endParaRPr lang="en-US"/>
          </a:p>
        </p:txBody>
      </p:sp>
      <p:sp>
        <p:nvSpPr>
          <p:cNvPr id="5" name="Footer Placeholder 4">
            <a:extLst>
              <a:ext uri="{FF2B5EF4-FFF2-40B4-BE49-F238E27FC236}">
                <a16:creationId xmlns:a16="http://schemas.microsoft.com/office/drawing/2014/main" id="{A3DEF3BE-24CA-844F-9E0F-0D78DB8F05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80CD00-6976-BF42-9589-3A9086D5C08E}"/>
              </a:ext>
            </a:extLst>
          </p:cNvPr>
          <p:cNvSpPr>
            <a:spLocks noGrp="1"/>
          </p:cNvSpPr>
          <p:nvPr>
            <p:ph type="sldNum" sz="quarter" idx="12"/>
          </p:nvPr>
        </p:nvSpPr>
        <p:spPr/>
        <p:txBody>
          <a:bodyPr/>
          <a:lstStyle/>
          <a:p>
            <a:fld id="{B6362285-15B2-E343-A888-3CDBD44259F4}" type="slidenum">
              <a:rPr lang="en-US" smtClean="0"/>
              <a:t>‹#›</a:t>
            </a:fld>
            <a:endParaRPr lang="en-US"/>
          </a:p>
        </p:txBody>
      </p:sp>
    </p:spTree>
    <p:extLst>
      <p:ext uri="{BB962C8B-B14F-4D97-AF65-F5344CB8AC3E}">
        <p14:creationId xmlns:p14="http://schemas.microsoft.com/office/powerpoint/2010/main" val="1603513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4EB99-7942-4A4B-9E52-62082FDF29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CA5FC6-94D7-964C-9656-545D3FFF4F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B53655-0ADA-C548-8846-6A2FA523ABA6}"/>
              </a:ext>
            </a:extLst>
          </p:cNvPr>
          <p:cNvSpPr>
            <a:spLocks noGrp="1"/>
          </p:cNvSpPr>
          <p:nvPr>
            <p:ph type="dt" sz="half" idx="10"/>
          </p:nvPr>
        </p:nvSpPr>
        <p:spPr/>
        <p:txBody>
          <a:bodyPr/>
          <a:lstStyle/>
          <a:p>
            <a:fld id="{5C7310F0-17DD-2E4F-945C-3FE85B8D8D92}" type="datetimeFigureOut">
              <a:rPr lang="en-US" smtClean="0"/>
              <a:t>3/7/23</a:t>
            </a:fld>
            <a:endParaRPr lang="en-US"/>
          </a:p>
        </p:txBody>
      </p:sp>
      <p:sp>
        <p:nvSpPr>
          <p:cNvPr id="5" name="Footer Placeholder 4">
            <a:extLst>
              <a:ext uri="{FF2B5EF4-FFF2-40B4-BE49-F238E27FC236}">
                <a16:creationId xmlns:a16="http://schemas.microsoft.com/office/drawing/2014/main" id="{DEA81357-52D0-AF49-AC51-0102C10394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42B66C-B905-7D4F-AD1D-6BBB4102C942}"/>
              </a:ext>
            </a:extLst>
          </p:cNvPr>
          <p:cNvSpPr>
            <a:spLocks noGrp="1"/>
          </p:cNvSpPr>
          <p:nvPr>
            <p:ph type="sldNum" sz="quarter" idx="12"/>
          </p:nvPr>
        </p:nvSpPr>
        <p:spPr/>
        <p:txBody>
          <a:bodyPr/>
          <a:lstStyle/>
          <a:p>
            <a:fld id="{B6362285-15B2-E343-A888-3CDBD44259F4}" type="slidenum">
              <a:rPr lang="en-US" smtClean="0"/>
              <a:t>‹#›</a:t>
            </a:fld>
            <a:endParaRPr lang="en-US"/>
          </a:p>
        </p:txBody>
      </p:sp>
    </p:spTree>
    <p:extLst>
      <p:ext uri="{BB962C8B-B14F-4D97-AF65-F5344CB8AC3E}">
        <p14:creationId xmlns:p14="http://schemas.microsoft.com/office/powerpoint/2010/main" val="220453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AECFB1-9D4F-C341-96CB-E1C9F8E2D55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70810C-5D63-5B44-9304-9C15926364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3747E7-BB23-3B47-BB55-15CD44E275D2}"/>
              </a:ext>
            </a:extLst>
          </p:cNvPr>
          <p:cNvSpPr>
            <a:spLocks noGrp="1"/>
          </p:cNvSpPr>
          <p:nvPr>
            <p:ph type="dt" sz="half" idx="10"/>
          </p:nvPr>
        </p:nvSpPr>
        <p:spPr/>
        <p:txBody>
          <a:bodyPr/>
          <a:lstStyle/>
          <a:p>
            <a:fld id="{5C7310F0-17DD-2E4F-945C-3FE85B8D8D92}" type="datetimeFigureOut">
              <a:rPr lang="en-US" smtClean="0"/>
              <a:t>3/7/23</a:t>
            </a:fld>
            <a:endParaRPr lang="en-US"/>
          </a:p>
        </p:txBody>
      </p:sp>
      <p:sp>
        <p:nvSpPr>
          <p:cNvPr id="5" name="Footer Placeholder 4">
            <a:extLst>
              <a:ext uri="{FF2B5EF4-FFF2-40B4-BE49-F238E27FC236}">
                <a16:creationId xmlns:a16="http://schemas.microsoft.com/office/drawing/2014/main" id="{50B07E8E-95E9-874D-B288-D284E57F78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ED464E-F316-5448-A5EC-D44A265B430F}"/>
              </a:ext>
            </a:extLst>
          </p:cNvPr>
          <p:cNvSpPr>
            <a:spLocks noGrp="1"/>
          </p:cNvSpPr>
          <p:nvPr>
            <p:ph type="sldNum" sz="quarter" idx="12"/>
          </p:nvPr>
        </p:nvSpPr>
        <p:spPr/>
        <p:txBody>
          <a:bodyPr/>
          <a:lstStyle/>
          <a:p>
            <a:fld id="{B6362285-15B2-E343-A888-3CDBD44259F4}" type="slidenum">
              <a:rPr lang="en-US" smtClean="0"/>
              <a:t>‹#›</a:t>
            </a:fld>
            <a:endParaRPr lang="en-US"/>
          </a:p>
        </p:txBody>
      </p:sp>
    </p:spTree>
    <p:extLst>
      <p:ext uri="{BB962C8B-B14F-4D97-AF65-F5344CB8AC3E}">
        <p14:creationId xmlns:p14="http://schemas.microsoft.com/office/powerpoint/2010/main" val="4086641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85C25-E92D-9444-AF40-79D2A50690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6B9B6F-FF23-D54C-8DD9-C2B8727BA6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0545D1-DAF7-0346-834F-8C8A71BAC463}"/>
              </a:ext>
            </a:extLst>
          </p:cNvPr>
          <p:cNvSpPr>
            <a:spLocks noGrp="1"/>
          </p:cNvSpPr>
          <p:nvPr>
            <p:ph type="dt" sz="half" idx="10"/>
          </p:nvPr>
        </p:nvSpPr>
        <p:spPr/>
        <p:txBody>
          <a:bodyPr/>
          <a:lstStyle/>
          <a:p>
            <a:fld id="{5C7310F0-17DD-2E4F-945C-3FE85B8D8D92}" type="datetimeFigureOut">
              <a:rPr lang="en-US" smtClean="0"/>
              <a:t>3/7/23</a:t>
            </a:fld>
            <a:endParaRPr lang="en-US"/>
          </a:p>
        </p:txBody>
      </p:sp>
      <p:sp>
        <p:nvSpPr>
          <p:cNvPr id="5" name="Footer Placeholder 4">
            <a:extLst>
              <a:ext uri="{FF2B5EF4-FFF2-40B4-BE49-F238E27FC236}">
                <a16:creationId xmlns:a16="http://schemas.microsoft.com/office/drawing/2014/main" id="{660C4558-2EF3-FE49-95B3-DB44BEBCD5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67630B-25D8-384A-B018-F542923CB448}"/>
              </a:ext>
            </a:extLst>
          </p:cNvPr>
          <p:cNvSpPr>
            <a:spLocks noGrp="1"/>
          </p:cNvSpPr>
          <p:nvPr>
            <p:ph type="sldNum" sz="quarter" idx="12"/>
          </p:nvPr>
        </p:nvSpPr>
        <p:spPr/>
        <p:txBody>
          <a:bodyPr/>
          <a:lstStyle/>
          <a:p>
            <a:fld id="{B6362285-15B2-E343-A888-3CDBD44259F4}" type="slidenum">
              <a:rPr lang="en-US" smtClean="0"/>
              <a:t>‹#›</a:t>
            </a:fld>
            <a:endParaRPr lang="en-US"/>
          </a:p>
        </p:txBody>
      </p:sp>
    </p:spTree>
    <p:extLst>
      <p:ext uri="{BB962C8B-B14F-4D97-AF65-F5344CB8AC3E}">
        <p14:creationId xmlns:p14="http://schemas.microsoft.com/office/powerpoint/2010/main" val="3152535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A03BE-CF78-D64D-90EC-2DEFB22187B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8153D59-E419-384F-84F3-64F9A2E296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FD614E-4675-3B4C-9183-8FCD407138F6}"/>
              </a:ext>
            </a:extLst>
          </p:cNvPr>
          <p:cNvSpPr>
            <a:spLocks noGrp="1"/>
          </p:cNvSpPr>
          <p:nvPr>
            <p:ph type="dt" sz="half" idx="10"/>
          </p:nvPr>
        </p:nvSpPr>
        <p:spPr/>
        <p:txBody>
          <a:bodyPr/>
          <a:lstStyle/>
          <a:p>
            <a:fld id="{5C7310F0-17DD-2E4F-945C-3FE85B8D8D92}" type="datetimeFigureOut">
              <a:rPr lang="en-US" smtClean="0"/>
              <a:t>3/7/23</a:t>
            </a:fld>
            <a:endParaRPr lang="en-US"/>
          </a:p>
        </p:txBody>
      </p:sp>
      <p:sp>
        <p:nvSpPr>
          <p:cNvPr id="5" name="Footer Placeholder 4">
            <a:extLst>
              <a:ext uri="{FF2B5EF4-FFF2-40B4-BE49-F238E27FC236}">
                <a16:creationId xmlns:a16="http://schemas.microsoft.com/office/drawing/2014/main" id="{70E6ADDD-61F6-4943-9BBA-864F260AA9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BAD316-D5F5-614B-A4CD-DDBF20EA5F1E}"/>
              </a:ext>
            </a:extLst>
          </p:cNvPr>
          <p:cNvSpPr>
            <a:spLocks noGrp="1"/>
          </p:cNvSpPr>
          <p:nvPr>
            <p:ph type="sldNum" sz="quarter" idx="12"/>
          </p:nvPr>
        </p:nvSpPr>
        <p:spPr/>
        <p:txBody>
          <a:bodyPr/>
          <a:lstStyle/>
          <a:p>
            <a:fld id="{B6362285-15B2-E343-A888-3CDBD44259F4}" type="slidenum">
              <a:rPr lang="en-US" smtClean="0"/>
              <a:t>‹#›</a:t>
            </a:fld>
            <a:endParaRPr lang="en-US"/>
          </a:p>
        </p:txBody>
      </p:sp>
    </p:spTree>
    <p:extLst>
      <p:ext uri="{BB962C8B-B14F-4D97-AF65-F5344CB8AC3E}">
        <p14:creationId xmlns:p14="http://schemas.microsoft.com/office/powerpoint/2010/main" val="3171059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5F414-B5AA-DF4F-A410-F99BA9DED2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3DAA17-AAC8-F544-A9B4-C0C1C35BD16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8126581-0E87-FF4F-92A3-1969C90095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E5E7817-8E3D-0D4A-BDE0-3866EA48FFC6}"/>
              </a:ext>
            </a:extLst>
          </p:cNvPr>
          <p:cNvSpPr>
            <a:spLocks noGrp="1"/>
          </p:cNvSpPr>
          <p:nvPr>
            <p:ph type="dt" sz="half" idx="10"/>
          </p:nvPr>
        </p:nvSpPr>
        <p:spPr/>
        <p:txBody>
          <a:bodyPr/>
          <a:lstStyle/>
          <a:p>
            <a:fld id="{5C7310F0-17DD-2E4F-945C-3FE85B8D8D92}" type="datetimeFigureOut">
              <a:rPr lang="en-US" smtClean="0"/>
              <a:t>3/7/23</a:t>
            </a:fld>
            <a:endParaRPr lang="en-US"/>
          </a:p>
        </p:txBody>
      </p:sp>
      <p:sp>
        <p:nvSpPr>
          <p:cNvPr id="6" name="Footer Placeholder 5">
            <a:extLst>
              <a:ext uri="{FF2B5EF4-FFF2-40B4-BE49-F238E27FC236}">
                <a16:creationId xmlns:a16="http://schemas.microsoft.com/office/drawing/2014/main" id="{DA46C9CA-02D0-3744-A0F0-F8E754FFB7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8BF1A3-15C9-EA40-A5BA-C0A64698EF5F}"/>
              </a:ext>
            </a:extLst>
          </p:cNvPr>
          <p:cNvSpPr>
            <a:spLocks noGrp="1"/>
          </p:cNvSpPr>
          <p:nvPr>
            <p:ph type="sldNum" sz="quarter" idx="12"/>
          </p:nvPr>
        </p:nvSpPr>
        <p:spPr/>
        <p:txBody>
          <a:bodyPr/>
          <a:lstStyle/>
          <a:p>
            <a:fld id="{B6362285-15B2-E343-A888-3CDBD44259F4}" type="slidenum">
              <a:rPr lang="en-US" smtClean="0"/>
              <a:t>‹#›</a:t>
            </a:fld>
            <a:endParaRPr lang="en-US"/>
          </a:p>
        </p:txBody>
      </p:sp>
    </p:spTree>
    <p:extLst>
      <p:ext uri="{BB962C8B-B14F-4D97-AF65-F5344CB8AC3E}">
        <p14:creationId xmlns:p14="http://schemas.microsoft.com/office/powerpoint/2010/main" val="141351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02238-1AC0-6847-A081-8DF44136CE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81D3683-6CCC-D347-86A4-3703077291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072F91-4E8B-D246-B8F4-2B7AB2E58F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C5AB2A7-AEFA-8E49-8C76-56A92825F9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6396E2-1CDA-AC4D-B4E4-B3364D1A590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FD288F4-27FF-D241-972B-2CC62102DA0A}"/>
              </a:ext>
            </a:extLst>
          </p:cNvPr>
          <p:cNvSpPr>
            <a:spLocks noGrp="1"/>
          </p:cNvSpPr>
          <p:nvPr>
            <p:ph type="dt" sz="half" idx="10"/>
          </p:nvPr>
        </p:nvSpPr>
        <p:spPr/>
        <p:txBody>
          <a:bodyPr/>
          <a:lstStyle/>
          <a:p>
            <a:fld id="{5C7310F0-17DD-2E4F-945C-3FE85B8D8D92}" type="datetimeFigureOut">
              <a:rPr lang="en-US" smtClean="0"/>
              <a:t>3/7/23</a:t>
            </a:fld>
            <a:endParaRPr lang="en-US"/>
          </a:p>
        </p:txBody>
      </p:sp>
      <p:sp>
        <p:nvSpPr>
          <p:cNvPr id="8" name="Footer Placeholder 7">
            <a:extLst>
              <a:ext uri="{FF2B5EF4-FFF2-40B4-BE49-F238E27FC236}">
                <a16:creationId xmlns:a16="http://schemas.microsoft.com/office/drawing/2014/main" id="{BB26A3C5-219C-FE49-BA5D-51968F38AF9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44997E7-9ADD-1E4F-95A8-F5B7893CDA58}"/>
              </a:ext>
            </a:extLst>
          </p:cNvPr>
          <p:cNvSpPr>
            <a:spLocks noGrp="1"/>
          </p:cNvSpPr>
          <p:nvPr>
            <p:ph type="sldNum" sz="quarter" idx="12"/>
          </p:nvPr>
        </p:nvSpPr>
        <p:spPr/>
        <p:txBody>
          <a:bodyPr/>
          <a:lstStyle/>
          <a:p>
            <a:fld id="{B6362285-15B2-E343-A888-3CDBD44259F4}" type="slidenum">
              <a:rPr lang="en-US" smtClean="0"/>
              <a:t>‹#›</a:t>
            </a:fld>
            <a:endParaRPr lang="en-US"/>
          </a:p>
        </p:txBody>
      </p:sp>
    </p:spTree>
    <p:extLst>
      <p:ext uri="{BB962C8B-B14F-4D97-AF65-F5344CB8AC3E}">
        <p14:creationId xmlns:p14="http://schemas.microsoft.com/office/powerpoint/2010/main" val="1026083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080DA-1289-444C-A3C4-FB17C7790F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E1F989-BEBF-D240-B4AF-E432844575D1}"/>
              </a:ext>
            </a:extLst>
          </p:cNvPr>
          <p:cNvSpPr>
            <a:spLocks noGrp="1"/>
          </p:cNvSpPr>
          <p:nvPr>
            <p:ph type="dt" sz="half" idx="10"/>
          </p:nvPr>
        </p:nvSpPr>
        <p:spPr/>
        <p:txBody>
          <a:bodyPr/>
          <a:lstStyle/>
          <a:p>
            <a:fld id="{5C7310F0-17DD-2E4F-945C-3FE85B8D8D92}" type="datetimeFigureOut">
              <a:rPr lang="en-US" smtClean="0"/>
              <a:t>3/7/23</a:t>
            </a:fld>
            <a:endParaRPr lang="en-US"/>
          </a:p>
        </p:txBody>
      </p:sp>
      <p:sp>
        <p:nvSpPr>
          <p:cNvPr id="4" name="Footer Placeholder 3">
            <a:extLst>
              <a:ext uri="{FF2B5EF4-FFF2-40B4-BE49-F238E27FC236}">
                <a16:creationId xmlns:a16="http://schemas.microsoft.com/office/drawing/2014/main" id="{31132B79-99A7-9240-837F-5BE00A4918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84EFF6-CB96-8545-9CCD-43A55CE168B7}"/>
              </a:ext>
            </a:extLst>
          </p:cNvPr>
          <p:cNvSpPr>
            <a:spLocks noGrp="1"/>
          </p:cNvSpPr>
          <p:nvPr>
            <p:ph type="sldNum" sz="quarter" idx="12"/>
          </p:nvPr>
        </p:nvSpPr>
        <p:spPr/>
        <p:txBody>
          <a:bodyPr/>
          <a:lstStyle/>
          <a:p>
            <a:fld id="{B6362285-15B2-E343-A888-3CDBD44259F4}" type="slidenum">
              <a:rPr lang="en-US" smtClean="0"/>
              <a:t>‹#›</a:t>
            </a:fld>
            <a:endParaRPr lang="en-US"/>
          </a:p>
        </p:txBody>
      </p:sp>
    </p:spTree>
    <p:extLst>
      <p:ext uri="{BB962C8B-B14F-4D97-AF65-F5344CB8AC3E}">
        <p14:creationId xmlns:p14="http://schemas.microsoft.com/office/powerpoint/2010/main" val="10492587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B4388F-353A-254E-AA46-26DE9C54D99C}"/>
              </a:ext>
            </a:extLst>
          </p:cNvPr>
          <p:cNvSpPr>
            <a:spLocks noGrp="1"/>
          </p:cNvSpPr>
          <p:nvPr>
            <p:ph type="dt" sz="half" idx="10"/>
          </p:nvPr>
        </p:nvSpPr>
        <p:spPr/>
        <p:txBody>
          <a:bodyPr/>
          <a:lstStyle/>
          <a:p>
            <a:fld id="{5C7310F0-17DD-2E4F-945C-3FE85B8D8D92}" type="datetimeFigureOut">
              <a:rPr lang="en-US" smtClean="0"/>
              <a:t>3/7/23</a:t>
            </a:fld>
            <a:endParaRPr lang="en-US"/>
          </a:p>
        </p:txBody>
      </p:sp>
      <p:sp>
        <p:nvSpPr>
          <p:cNvPr id="3" name="Footer Placeholder 2">
            <a:extLst>
              <a:ext uri="{FF2B5EF4-FFF2-40B4-BE49-F238E27FC236}">
                <a16:creationId xmlns:a16="http://schemas.microsoft.com/office/drawing/2014/main" id="{F0DE0CCF-B178-9C41-A7A2-27274B45768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B85CA3E-49E7-DC40-9704-A64498D8EC9D}"/>
              </a:ext>
            </a:extLst>
          </p:cNvPr>
          <p:cNvSpPr>
            <a:spLocks noGrp="1"/>
          </p:cNvSpPr>
          <p:nvPr>
            <p:ph type="sldNum" sz="quarter" idx="12"/>
          </p:nvPr>
        </p:nvSpPr>
        <p:spPr/>
        <p:txBody>
          <a:bodyPr/>
          <a:lstStyle/>
          <a:p>
            <a:fld id="{B6362285-15B2-E343-A888-3CDBD44259F4}" type="slidenum">
              <a:rPr lang="en-US" smtClean="0"/>
              <a:t>‹#›</a:t>
            </a:fld>
            <a:endParaRPr lang="en-US"/>
          </a:p>
        </p:txBody>
      </p:sp>
    </p:spTree>
    <p:extLst>
      <p:ext uri="{BB962C8B-B14F-4D97-AF65-F5344CB8AC3E}">
        <p14:creationId xmlns:p14="http://schemas.microsoft.com/office/powerpoint/2010/main" val="1226125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8B211-E631-5142-9148-AB693F0EC3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902CAB2-EBB6-5C49-B327-EAD78C2775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4048721-65EC-7B41-9459-EB345C036D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5EB263-4471-8C4C-86AC-6A717A1065D1}"/>
              </a:ext>
            </a:extLst>
          </p:cNvPr>
          <p:cNvSpPr>
            <a:spLocks noGrp="1"/>
          </p:cNvSpPr>
          <p:nvPr>
            <p:ph type="dt" sz="half" idx="10"/>
          </p:nvPr>
        </p:nvSpPr>
        <p:spPr/>
        <p:txBody>
          <a:bodyPr/>
          <a:lstStyle/>
          <a:p>
            <a:fld id="{5C7310F0-17DD-2E4F-945C-3FE85B8D8D92}" type="datetimeFigureOut">
              <a:rPr lang="en-US" smtClean="0"/>
              <a:t>3/7/23</a:t>
            </a:fld>
            <a:endParaRPr lang="en-US"/>
          </a:p>
        </p:txBody>
      </p:sp>
      <p:sp>
        <p:nvSpPr>
          <p:cNvPr id="6" name="Footer Placeholder 5">
            <a:extLst>
              <a:ext uri="{FF2B5EF4-FFF2-40B4-BE49-F238E27FC236}">
                <a16:creationId xmlns:a16="http://schemas.microsoft.com/office/drawing/2014/main" id="{0A00489D-2C58-BA48-A1C0-78F22296ED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347D17-FEBE-964F-9173-D43596655245}"/>
              </a:ext>
            </a:extLst>
          </p:cNvPr>
          <p:cNvSpPr>
            <a:spLocks noGrp="1"/>
          </p:cNvSpPr>
          <p:nvPr>
            <p:ph type="sldNum" sz="quarter" idx="12"/>
          </p:nvPr>
        </p:nvSpPr>
        <p:spPr/>
        <p:txBody>
          <a:bodyPr/>
          <a:lstStyle/>
          <a:p>
            <a:fld id="{B6362285-15B2-E343-A888-3CDBD44259F4}" type="slidenum">
              <a:rPr lang="en-US" smtClean="0"/>
              <a:t>‹#›</a:t>
            </a:fld>
            <a:endParaRPr lang="en-US"/>
          </a:p>
        </p:txBody>
      </p:sp>
    </p:spTree>
    <p:extLst>
      <p:ext uri="{BB962C8B-B14F-4D97-AF65-F5344CB8AC3E}">
        <p14:creationId xmlns:p14="http://schemas.microsoft.com/office/powerpoint/2010/main" val="1616494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4B7E1-B28C-924A-87B4-93B4BA4954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86C3E71-1252-2045-B94C-A466549333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F6504E4-98BF-C040-A339-0F77DA241A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9330E7-37C9-4648-9AEF-433BA9AD4F8E}"/>
              </a:ext>
            </a:extLst>
          </p:cNvPr>
          <p:cNvSpPr>
            <a:spLocks noGrp="1"/>
          </p:cNvSpPr>
          <p:nvPr>
            <p:ph type="dt" sz="half" idx="10"/>
          </p:nvPr>
        </p:nvSpPr>
        <p:spPr/>
        <p:txBody>
          <a:bodyPr/>
          <a:lstStyle/>
          <a:p>
            <a:fld id="{5C7310F0-17DD-2E4F-945C-3FE85B8D8D92}" type="datetimeFigureOut">
              <a:rPr lang="en-US" smtClean="0"/>
              <a:t>3/7/23</a:t>
            </a:fld>
            <a:endParaRPr lang="en-US"/>
          </a:p>
        </p:txBody>
      </p:sp>
      <p:sp>
        <p:nvSpPr>
          <p:cNvPr id="6" name="Footer Placeholder 5">
            <a:extLst>
              <a:ext uri="{FF2B5EF4-FFF2-40B4-BE49-F238E27FC236}">
                <a16:creationId xmlns:a16="http://schemas.microsoft.com/office/drawing/2014/main" id="{FB82ECA8-14AF-864A-AA28-73207A913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067D72-14C8-4B4A-8AAC-A7D2A2BA4D52}"/>
              </a:ext>
            </a:extLst>
          </p:cNvPr>
          <p:cNvSpPr>
            <a:spLocks noGrp="1"/>
          </p:cNvSpPr>
          <p:nvPr>
            <p:ph type="sldNum" sz="quarter" idx="12"/>
          </p:nvPr>
        </p:nvSpPr>
        <p:spPr/>
        <p:txBody>
          <a:bodyPr/>
          <a:lstStyle/>
          <a:p>
            <a:fld id="{B6362285-15B2-E343-A888-3CDBD44259F4}" type="slidenum">
              <a:rPr lang="en-US" smtClean="0"/>
              <a:t>‹#›</a:t>
            </a:fld>
            <a:endParaRPr lang="en-US"/>
          </a:p>
        </p:txBody>
      </p:sp>
    </p:spTree>
    <p:extLst>
      <p:ext uri="{BB962C8B-B14F-4D97-AF65-F5344CB8AC3E}">
        <p14:creationId xmlns:p14="http://schemas.microsoft.com/office/powerpoint/2010/main" val="2405407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78F31A-809F-934C-8375-2E2D7822A1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FC7A085-F89D-3740-AD1C-69323604A3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359838-7D2B-E04C-A7A9-F39AD1D9C1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7310F0-17DD-2E4F-945C-3FE85B8D8D92}" type="datetimeFigureOut">
              <a:rPr lang="en-US" smtClean="0"/>
              <a:t>3/7/23</a:t>
            </a:fld>
            <a:endParaRPr lang="en-US"/>
          </a:p>
        </p:txBody>
      </p:sp>
      <p:sp>
        <p:nvSpPr>
          <p:cNvPr id="5" name="Footer Placeholder 4">
            <a:extLst>
              <a:ext uri="{FF2B5EF4-FFF2-40B4-BE49-F238E27FC236}">
                <a16:creationId xmlns:a16="http://schemas.microsoft.com/office/drawing/2014/main" id="{040FAE1E-50CA-F943-8DFE-D377D5D6A9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E3AD486-807F-5B49-A5D4-C63221C5EB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362285-15B2-E343-A888-3CDBD44259F4}" type="slidenum">
              <a:rPr lang="en-US" smtClean="0"/>
              <a:t>‹#›</a:t>
            </a:fld>
            <a:endParaRPr lang="en-US"/>
          </a:p>
        </p:txBody>
      </p:sp>
    </p:spTree>
    <p:extLst>
      <p:ext uri="{BB962C8B-B14F-4D97-AF65-F5344CB8AC3E}">
        <p14:creationId xmlns:p14="http://schemas.microsoft.com/office/powerpoint/2010/main" val="29744720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towardsdatascience.com/how-to-code-a-simple-neural-network-in-pytorch-for-absolute-beginners-8f5209c50fdd"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6.png"/><Relationship Id="rId4" Type="http://schemas.openxmlformats.org/officeDocument/2006/relationships/image" Target="../media/image35.png"/></Relationships>
</file>

<file path=ppt/slides/_rels/slide3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CE6F6-BCCE-CB40-9433-D1C632C53799}"/>
              </a:ext>
            </a:extLst>
          </p:cNvPr>
          <p:cNvSpPr>
            <a:spLocks noGrp="1"/>
          </p:cNvSpPr>
          <p:nvPr>
            <p:ph type="ctrTitle"/>
          </p:nvPr>
        </p:nvSpPr>
        <p:spPr/>
        <p:txBody>
          <a:bodyPr/>
          <a:lstStyle/>
          <a:p>
            <a:r>
              <a:rPr lang="en-US" dirty="0"/>
              <a:t>Neural Networks </a:t>
            </a:r>
          </a:p>
        </p:txBody>
      </p:sp>
    </p:spTree>
    <p:extLst>
      <p:ext uri="{BB962C8B-B14F-4D97-AF65-F5344CB8AC3E}">
        <p14:creationId xmlns:p14="http://schemas.microsoft.com/office/powerpoint/2010/main" val="2400473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DDC3BE-AEE8-0E41-9011-1503888F2479}"/>
              </a:ext>
            </a:extLst>
          </p:cNvPr>
          <p:cNvSpPr>
            <a:spLocks noGrp="1"/>
          </p:cNvSpPr>
          <p:nvPr>
            <p:ph type="title"/>
          </p:nvPr>
        </p:nvSpPr>
        <p:spPr>
          <a:xfrm>
            <a:off x="1524000" y="1"/>
            <a:ext cx="8821355" cy="798991"/>
          </a:xfrm>
        </p:spPr>
        <p:txBody>
          <a:bodyPr/>
          <a:lstStyle/>
          <a:p>
            <a:r>
              <a:rPr lang="en-US" dirty="0"/>
              <a:t>… even more parameters</a:t>
            </a:r>
          </a:p>
        </p:txBody>
      </p:sp>
      <p:pic>
        <p:nvPicPr>
          <p:cNvPr id="5" name="Picture 4">
            <a:extLst>
              <a:ext uri="{FF2B5EF4-FFF2-40B4-BE49-F238E27FC236}">
                <a16:creationId xmlns:a16="http://schemas.microsoft.com/office/drawing/2014/main" id="{3AA5154B-57CF-5C4E-B9B4-1C529A40D0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77315" y="1374248"/>
            <a:ext cx="6604684" cy="4717631"/>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EF3F95B-C4D5-FE49-8675-BA953ABD8F27}"/>
                  </a:ext>
                </a:extLst>
              </p:cNvPr>
              <p:cNvSpPr txBox="1"/>
              <p:nvPr/>
            </p:nvSpPr>
            <p:spPr>
              <a:xfrm>
                <a:off x="7794456" y="2751475"/>
                <a:ext cx="2873544" cy="135505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r>
                        <a:rPr lang="en-US" sz="2800" i="1">
                          <a:latin typeface="Cambria Math" panose="02040503050406030204" pitchFamily="18" charset="0"/>
                        </a:rPr>
                        <m:t>𝑓</m:t>
                      </m:r>
                      <m:d>
                        <m:dPr>
                          <m:ctrlPr>
                            <a:rPr lang="en-US" sz="2800" i="1">
                              <a:latin typeface="Cambria Math" panose="02040503050406030204" pitchFamily="18" charset="0"/>
                            </a:rPr>
                          </m:ctrlPr>
                        </m:dPr>
                        <m:e>
                          <m:r>
                            <a:rPr lang="en-US" sz="2800" i="1">
                              <a:latin typeface="Cambria Math" panose="02040503050406030204" pitchFamily="18" charset="0"/>
                            </a:rPr>
                            <m:t>𝑥</m:t>
                          </m:r>
                          <m:r>
                            <a:rPr lang="en-US" sz="2800" i="1">
                              <a:latin typeface="Cambria Math" panose="02040503050406030204" pitchFamily="18" charset="0"/>
                            </a:rPr>
                            <m:t>,</m:t>
                          </m:r>
                          <m:r>
                            <a:rPr lang="en-US" sz="2800" i="1">
                              <a:latin typeface="Cambria Math" panose="02040503050406030204" pitchFamily="18" charset="0"/>
                              <a:ea typeface="Cambria Math" panose="02040503050406030204" pitchFamily="18" charset="0"/>
                            </a:rPr>
                            <m:t>𝜃</m:t>
                          </m:r>
                        </m:e>
                      </m:d>
                    </m:oMath>
                  </m:oMathPara>
                </a14:m>
                <a:endParaRPr lang="en-US" sz="280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𝑦</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0</m:t>
                          </m:r>
                        </m:sub>
                      </m:sSub>
                      <m:r>
                        <a:rPr lang="en-US" sz="2400" i="1">
                          <a:latin typeface="Cambria Math" panose="02040503050406030204" pitchFamily="18" charset="0"/>
                          <a:ea typeface="Cambria Math" panose="02040503050406030204" pitchFamily="18" charset="0"/>
                        </a:rPr>
                        <m:t>+…</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3</m:t>
                          </m:r>
                        </m:sub>
                      </m:sSub>
                      <m:sSup>
                        <m:sSupPr>
                          <m:ctrlPr>
                            <a:rPr lang="en-US" sz="2400" i="1">
                              <a:latin typeface="Cambria Math" panose="02040503050406030204" pitchFamily="18" charset="0"/>
                            </a:rPr>
                          </m:ctrlPr>
                        </m:sSupPr>
                        <m:e>
                          <m:r>
                            <a:rPr lang="en-US" sz="2400" i="1">
                              <a:latin typeface="Cambria Math" panose="02040503050406030204" pitchFamily="18" charset="0"/>
                            </a:rPr>
                            <m:t>𝑥</m:t>
                          </m:r>
                        </m:e>
                        <m:sup>
                          <m:r>
                            <a:rPr lang="en-US" sz="2400" i="1">
                              <a:latin typeface="Cambria Math" panose="02040503050406030204" pitchFamily="18" charset="0"/>
                            </a:rPr>
                            <m:t>3</m:t>
                          </m:r>
                        </m:sup>
                      </m:sSup>
                    </m:oMath>
                  </m:oMathPara>
                </a14:m>
                <a:endParaRPr lang="en-US" sz="2400" dirty="0"/>
              </a:p>
              <a:p>
                <a:endParaRPr lang="en-US" sz="2800" dirty="0"/>
              </a:p>
            </p:txBody>
          </p:sp>
        </mc:Choice>
        <mc:Fallback xmlns="">
          <p:sp>
            <p:nvSpPr>
              <p:cNvPr id="2" name="TextBox 1">
                <a:extLst>
                  <a:ext uri="{FF2B5EF4-FFF2-40B4-BE49-F238E27FC236}">
                    <a16:creationId xmlns:a16="http://schemas.microsoft.com/office/drawing/2014/main" id="{FEF3F95B-C4D5-FE49-8675-BA953ABD8F27}"/>
                  </a:ext>
                </a:extLst>
              </p:cNvPr>
              <p:cNvSpPr txBox="1">
                <a:spLocks noRot="1" noChangeAspect="1" noMove="1" noResize="1" noEditPoints="1" noAdjustHandles="1" noChangeArrowheads="1" noChangeShapeType="1" noTextEdit="1"/>
              </p:cNvSpPr>
              <p:nvPr/>
            </p:nvSpPr>
            <p:spPr>
              <a:xfrm>
                <a:off x="7794456" y="2751475"/>
                <a:ext cx="2873544" cy="1355051"/>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132298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DDC3BE-AEE8-0E41-9011-1503888F2479}"/>
              </a:ext>
            </a:extLst>
          </p:cNvPr>
          <p:cNvSpPr>
            <a:spLocks noGrp="1"/>
          </p:cNvSpPr>
          <p:nvPr>
            <p:ph type="title"/>
          </p:nvPr>
        </p:nvSpPr>
        <p:spPr>
          <a:xfrm>
            <a:off x="1524000" y="1"/>
            <a:ext cx="8821355" cy="798991"/>
          </a:xfrm>
        </p:spPr>
        <p:txBody>
          <a:bodyPr/>
          <a:lstStyle/>
          <a:p>
            <a:r>
              <a:rPr lang="en-US" dirty="0"/>
              <a:t>…even more parameters</a:t>
            </a:r>
          </a:p>
        </p:txBody>
      </p:sp>
      <p:pic>
        <p:nvPicPr>
          <p:cNvPr id="5" name="Picture 4">
            <a:extLst>
              <a:ext uri="{FF2B5EF4-FFF2-40B4-BE49-F238E27FC236}">
                <a16:creationId xmlns:a16="http://schemas.microsoft.com/office/drawing/2014/main" id="{3AA5154B-57CF-5C4E-B9B4-1C529A40D0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77316" y="1374248"/>
            <a:ext cx="6604683" cy="4717631"/>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EF3F95B-C4D5-FE49-8675-BA953ABD8F27}"/>
                  </a:ext>
                </a:extLst>
              </p:cNvPr>
              <p:cNvSpPr txBox="1"/>
              <p:nvPr/>
            </p:nvSpPr>
            <p:spPr>
              <a:xfrm>
                <a:off x="7794456" y="2751475"/>
                <a:ext cx="2873544" cy="135505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r>
                        <a:rPr lang="en-US" sz="2800" i="1">
                          <a:latin typeface="Cambria Math" panose="02040503050406030204" pitchFamily="18" charset="0"/>
                        </a:rPr>
                        <m:t>𝑓</m:t>
                      </m:r>
                      <m:d>
                        <m:dPr>
                          <m:ctrlPr>
                            <a:rPr lang="en-US" sz="2800" i="1">
                              <a:latin typeface="Cambria Math" panose="02040503050406030204" pitchFamily="18" charset="0"/>
                            </a:rPr>
                          </m:ctrlPr>
                        </m:dPr>
                        <m:e>
                          <m:r>
                            <a:rPr lang="en-US" sz="2800" i="1">
                              <a:latin typeface="Cambria Math" panose="02040503050406030204" pitchFamily="18" charset="0"/>
                            </a:rPr>
                            <m:t>𝑥</m:t>
                          </m:r>
                          <m:r>
                            <a:rPr lang="en-US" sz="2800" i="1">
                              <a:latin typeface="Cambria Math" panose="02040503050406030204" pitchFamily="18" charset="0"/>
                            </a:rPr>
                            <m:t>,</m:t>
                          </m:r>
                          <m:r>
                            <a:rPr lang="en-US" sz="2800" i="1">
                              <a:latin typeface="Cambria Math" panose="02040503050406030204" pitchFamily="18" charset="0"/>
                              <a:ea typeface="Cambria Math" panose="02040503050406030204" pitchFamily="18" charset="0"/>
                            </a:rPr>
                            <m:t>𝜃</m:t>
                          </m:r>
                        </m:e>
                      </m:d>
                    </m:oMath>
                  </m:oMathPara>
                </a14:m>
                <a:endParaRPr lang="en-US" sz="280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𝑦</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0</m:t>
                          </m:r>
                        </m:sub>
                      </m:sSub>
                      <m:r>
                        <a:rPr lang="en-US" sz="2400" i="1">
                          <a:latin typeface="Cambria Math" panose="02040503050406030204" pitchFamily="18" charset="0"/>
                          <a:ea typeface="Cambria Math" panose="02040503050406030204" pitchFamily="18" charset="0"/>
                        </a:rPr>
                        <m:t>+…</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4</m:t>
                          </m:r>
                        </m:sub>
                      </m:sSub>
                      <m:sSup>
                        <m:sSupPr>
                          <m:ctrlPr>
                            <a:rPr lang="en-US" sz="2400" i="1">
                              <a:latin typeface="Cambria Math" panose="02040503050406030204" pitchFamily="18" charset="0"/>
                            </a:rPr>
                          </m:ctrlPr>
                        </m:sSupPr>
                        <m:e>
                          <m:r>
                            <a:rPr lang="en-US" sz="2400" i="1">
                              <a:latin typeface="Cambria Math" panose="02040503050406030204" pitchFamily="18" charset="0"/>
                            </a:rPr>
                            <m:t>𝑥</m:t>
                          </m:r>
                        </m:e>
                        <m:sup>
                          <m:r>
                            <a:rPr lang="en-US" sz="2400" i="1">
                              <a:latin typeface="Cambria Math" panose="02040503050406030204" pitchFamily="18" charset="0"/>
                            </a:rPr>
                            <m:t>4</m:t>
                          </m:r>
                        </m:sup>
                      </m:sSup>
                    </m:oMath>
                  </m:oMathPara>
                </a14:m>
                <a:endParaRPr lang="en-US" sz="2400" dirty="0"/>
              </a:p>
              <a:p>
                <a:endParaRPr lang="en-US" sz="2800" dirty="0"/>
              </a:p>
            </p:txBody>
          </p:sp>
        </mc:Choice>
        <mc:Fallback xmlns="">
          <p:sp>
            <p:nvSpPr>
              <p:cNvPr id="2" name="TextBox 1">
                <a:extLst>
                  <a:ext uri="{FF2B5EF4-FFF2-40B4-BE49-F238E27FC236}">
                    <a16:creationId xmlns:a16="http://schemas.microsoft.com/office/drawing/2014/main" id="{FEF3F95B-C4D5-FE49-8675-BA953ABD8F27}"/>
                  </a:ext>
                </a:extLst>
              </p:cNvPr>
              <p:cNvSpPr txBox="1">
                <a:spLocks noRot="1" noChangeAspect="1" noMove="1" noResize="1" noEditPoints="1" noAdjustHandles="1" noChangeArrowheads="1" noChangeShapeType="1" noTextEdit="1"/>
              </p:cNvSpPr>
              <p:nvPr/>
            </p:nvSpPr>
            <p:spPr>
              <a:xfrm>
                <a:off x="7794456" y="2751475"/>
                <a:ext cx="2873544" cy="1355051"/>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5720049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DDC3BE-AEE8-0E41-9011-1503888F2479}"/>
              </a:ext>
            </a:extLst>
          </p:cNvPr>
          <p:cNvSpPr>
            <a:spLocks noGrp="1"/>
          </p:cNvSpPr>
          <p:nvPr>
            <p:ph type="title"/>
          </p:nvPr>
        </p:nvSpPr>
        <p:spPr>
          <a:xfrm>
            <a:off x="1524000" y="1"/>
            <a:ext cx="8821355" cy="798991"/>
          </a:xfrm>
        </p:spPr>
        <p:txBody>
          <a:bodyPr/>
          <a:lstStyle/>
          <a:p>
            <a:r>
              <a:rPr lang="en-US" dirty="0"/>
              <a:t>…even more parameters</a:t>
            </a:r>
          </a:p>
        </p:txBody>
      </p:sp>
      <p:pic>
        <p:nvPicPr>
          <p:cNvPr id="5" name="Picture 4">
            <a:extLst>
              <a:ext uri="{FF2B5EF4-FFF2-40B4-BE49-F238E27FC236}">
                <a16:creationId xmlns:a16="http://schemas.microsoft.com/office/drawing/2014/main" id="{3AA5154B-57CF-5C4E-B9B4-1C529A40D0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77316" y="1374247"/>
            <a:ext cx="6604683" cy="4717630"/>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EF3F95B-C4D5-FE49-8675-BA953ABD8F27}"/>
                  </a:ext>
                </a:extLst>
              </p:cNvPr>
              <p:cNvSpPr txBox="1"/>
              <p:nvPr/>
            </p:nvSpPr>
            <p:spPr>
              <a:xfrm>
                <a:off x="7794456" y="2751475"/>
                <a:ext cx="2873544" cy="135505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r>
                        <a:rPr lang="en-US" sz="2800" i="1">
                          <a:latin typeface="Cambria Math" panose="02040503050406030204" pitchFamily="18" charset="0"/>
                        </a:rPr>
                        <m:t>𝑓</m:t>
                      </m:r>
                      <m:d>
                        <m:dPr>
                          <m:ctrlPr>
                            <a:rPr lang="en-US" sz="2800" i="1">
                              <a:latin typeface="Cambria Math" panose="02040503050406030204" pitchFamily="18" charset="0"/>
                            </a:rPr>
                          </m:ctrlPr>
                        </m:dPr>
                        <m:e>
                          <m:r>
                            <a:rPr lang="en-US" sz="2800" i="1">
                              <a:latin typeface="Cambria Math" panose="02040503050406030204" pitchFamily="18" charset="0"/>
                            </a:rPr>
                            <m:t>𝑥</m:t>
                          </m:r>
                          <m:r>
                            <a:rPr lang="en-US" sz="2800" i="1">
                              <a:latin typeface="Cambria Math" panose="02040503050406030204" pitchFamily="18" charset="0"/>
                            </a:rPr>
                            <m:t>,</m:t>
                          </m:r>
                          <m:r>
                            <a:rPr lang="en-US" sz="2800" i="1">
                              <a:latin typeface="Cambria Math" panose="02040503050406030204" pitchFamily="18" charset="0"/>
                              <a:ea typeface="Cambria Math" panose="02040503050406030204" pitchFamily="18" charset="0"/>
                            </a:rPr>
                            <m:t>𝜃</m:t>
                          </m:r>
                        </m:e>
                      </m:d>
                    </m:oMath>
                  </m:oMathPara>
                </a14:m>
                <a:endParaRPr lang="en-US" sz="280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𝑦</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0</m:t>
                          </m:r>
                        </m:sub>
                      </m:sSub>
                      <m:r>
                        <a:rPr lang="en-US" sz="2400" i="1">
                          <a:latin typeface="Cambria Math" panose="02040503050406030204" pitchFamily="18" charset="0"/>
                          <a:ea typeface="Cambria Math" panose="02040503050406030204" pitchFamily="18" charset="0"/>
                        </a:rPr>
                        <m:t>+…</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5</m:t>
                          </m:r>
                        </m:sub>
                      </m:sSub>
                      <m:sSup>
                        <m:sSupPr>
                          <m:ctrlPr>
                            <a:rPr lang="en-US" sz="2400" i="1">
                              <a:latin typeface="Cambria Math" panose="02040503050406030204" pitchFamily="18" charset="0"/>
                            </a:rPr>
                          </m:ctrlPr>
                        </m:sSupPr>
                        <m:e>
                          <m:r>
                            <a:rPr lang="en-US" sz="2400" i="1">
                              <a:latin typeface="Cambria Math" panose="02040503050406030204" pitchFamily="18" charset="0"/>
                            </a:rPr>
                            <m:t>𝑥</m:t>
                          </m:r>
                        </m:e>
                        <m:sup>
                          <m:r>
                            <a:rPr lang="en-US" sz="2400" i="1">
                              <a:latin typeface="Cambria Math" panose="02040503050406030204" pitchFamily="18" charset="0"/>
                            </a:rPr>
                            <m:t>5</m:t>
                          </m:r>
                        </m:sup>
                      </m:sSup>
                    </m:oMath>
                  </m:oMathPara>
                </a14:m>
                <a:endParaRPr lang="en-US" sz="2400" dirty="0"/>
              </a:p>
              <a:p>
                <a:endParaRPr lang="en-US" sz="2800" dirty="0"/>
              </a:p>
            </p:txBody>
          </p:sp>
        </mc:Choice>
        <mc:Fallback xmlns="">
          <p:sp>
            <p:nvSpPr>
              <p:cNvPr id="2" name="TextBox 1">
                <a:extLst>
                  <a:ext uri="{FF2B5EF4-FFF2-40B4-BE49-F238E27FC236}">
                    <a16:creationId xmlns:a16="http://schemas.microsoft.com/office/drawing/2014/main" id="{FEF3F95B-C4D5-FE49-8675-BA953ABD8F27}"/>
                  </a:ext>
                </a:extLst>
              </p:cNvPr>
              <p:cNvSpPr txBox="1">
                <a:spLocks noRot="1" noChangeAspect="1" noMove="1" noResize="1" noEditPoints="1" noAdjustHandles="1" noChangeArrowheads="1" noChangeShapeType="1" noTextEdit="1"/>
              </p:cNvSpPr>
              <p:nvPr/>
            </p:nvSpPr>
            <p:spPr>
              <a:xfrm>
                <a:off x="7794456" y="2751475"/>
                <a:ext cx="2873544" cy="1355051"/>
              </a:xfrm>
              <a:prstGeom prst="rect">
                <a:avLst/>
              </a:prstGeom>
              <a:blipFill>
                <a:blip r:embed="rId3"/>
                <a:stretch>
                  <a:fillRect/>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63859A9D-1B26-6F45-A340-B956AECD4333}"/>
              </a:ext>
            </a:extLst>
          </p:cNvPr>
          <p:cNvSpPr txBox="1"/>
          <p:nvPr/>
        </p:nvSpPr>
        <p:spPr>
          <a:xfrm>
            <a:off x="3718560" y="4850675"/>
            <a:ext cx="5512668" cy="1077218"/>
          </a:xfrm>
          <a:prstGeom prst="rect">
            <a:avLst/>
          </a:prstGeom>
          <a:solidFill>
            <a:schemeClr val="bg1"/>
          </a:solidFill>
          <a:ln w="19050">
            <a:solidFill>
              <a:schemeClr val="tx1"/>
            </a:solidFill>
          </a:ln>
        </p:spPr>
        <p:txBody>
          <a:bodyPr wrap="square" rtlCol="0">
            <a:spAutoFit/>
          </a:bodyPr>
          <a:lstStyle/>
          <a:p>
            <a:pPr algn="ctr"/>
            <a:r>
              <a:rPr lang="en-US" sz="3200" dirty="0"/>
              <a:t>Increasing parameters </a:t>
            </a:r>
            <a:br>
              <a:rPr lang="en-US" sz="3200" dirty="0"/>
            </a:br>
            <a:r>
              <a:rPr lang="en-US" sz="3200" dirty="0"/>
              <a:t>improves model fit!</a:t>
            </a:r>
          </a:p>
        </p:txBody>
      </p:sp>
    </p:spTree>
    <p:extLst>
      <p:ext uri="{BB962C8B-B14F-4D97-AF65-F5344CB8AC3E}">
        <p14:creationId xmlns:p14="http://schemas.microsoft.com/office/powerpoint/2010/main" val="37432425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Developed in 1950’s and 1960’s by Frank Rosenblatt</a:t>
            </a:r>
          </a:p>
          <a:p>
            <a:r>
              <a:rPr lang="en-US" dirty="0"/>
              <a:t>Binary inputs</a:t>
            </a:r>
          </a:p>
          <a:p>
            <a:r>
              <a:rPr lang="en-US" dirty="0"/>
              <a:t>Single binary output</a:t>
            </a:r>
          </a:p>
          <a:p>
            <a:r>
              <a:rPr lang="en-US" dirty="0"/>
              <a:t>Example:</a:t>
            </a:r>
          </a:p>
        </p:txBody>
      </p:sp>
      <p:sp>
        <p:nvSpPr>
          <p:cNvPr id="4" name="Title 3"/>
          <p:cNvSpPr>
            <a:spLocks noGrp="1"/>
          </p:cNvSpPr>
          <p:nvPr>
            <p:ph type="title"/>
          </p:nvPr>
        </p:nvSpPr>
        <p:spPr/>
        <p:txBody>
          <a:bodyPr/>
          <a:lstStyle/>
          <a:p>
            <a:r>
              <a:rPr lang="en-US" dirty="0"/>
              <a:t>The perceptron</a:t>
            </a:r>
          </a:p>
        </p:txBody>
      </p:sp>
      <p:pic>
        <p:nvPicPr>
          <p:cNvPr id="10242" name="Picture 2" descr="http://neuralnetworksanddeeplearning.com/images/tikz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8250" y="3330892"/>
            <a:ext cx="3523144" cy="173640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6143023" y="4796535"/>
            <a:ext cx="1470581" cy="338554"/>
          </a:xfrm>
          <a:prstGeom prst="rect">
            <a:avLst/>
          </a:prstGeom>
          <a:noFill/>
        </p:spPr>
        <p:txBody>
          <a:bodyPr wrap="square" rtlCol="0">
            <a:spAutoFit/>
          </a:bodyPr>
          <a:lstStyle/>
          <a:p>
            <a:r>
              <a:rPr lang="en-US" sz="1600" dirty="0"/>
              <a:t>Nielsen, 2015</a:t>
            </a:r>
          </a:p>
        </p:txBody>
      </p:sp>
    </p:spTree>
    <p:extLst>
      <p:ext uri="{BB962C8B-B14F-4D97-AF65-F5344CB8AC3E}">
        <p14:creationId xmlns:p14="http://schemas.microsoft.com/office/powerpoint/2010/main" val="23778953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Content Placeholder 4"/>
              <p:cNvSpPr>
                <a:spLocks noGrp="1"/>
              </p:cNvSpPr>
              <p:nvPr>
                <p:ph idx="1"/>
              </p:nvPr>
            </p:nvSpPr>
            <p:spPr>
              <a:xfrm>
                <a:off x="1722819" y="2731746"/>
                <a:ext cx="8821356" cy="3783354"/>
              </a:xfrm>
            </p:spPr>
            <p:txBody>
              <a:bodyPr/>
              <a:lstStyle/>
              <a:p>
                <a:r>
                  <a:rPr lang="en-US" dirty="0"/>
                  <a:t>Computing the output:</a:t>
                </a:r>
              </a:p>
              <a:p>
                <a:pPr lvl="1"/>
                <a:r>
                  <a:rPr lang="en-US" dirty="0"/>
                  <a:t>Assign weights to each input</a:t>
                </a:r>
              </a:p>
              <a:p>
                <a:pPr lvl="1"/>
                <a:r>
                  <a:rPr lang="en-US" dirty="0"/>
                  <a:t>Determine if weighted sum of inputs is greater than some threshold</a:t>
                </a:r>
              </a:p>
              <a:p>
                <a:pPr marL="0" indent="0" algn="ctr">
                  <a:buNone/>
                </a:pPr>
                <a14:m>
                  <m:oMathPara xmlns:m="http://schemas.openxmlformats.org/officeDocument/2006/math">
                    <m:oMathParaPr>
                      <m:jc m:val="centerGroup"/>
                    </m:oMathParaPr>
                    <m:oMath xmlns:m="http://schemas.openxmlformats.org/officeDocument/2006/math">
                      <m:r>
                        <m:rPr>
                          <m:nor/>
                        </m:rPr>
                        <a:rPr lang="en-US" b="0" i="0" smtClean="0">
                          <a:latin typeface="Cambria Math" panose="02040503050406030204" pitchFamily="18" charset="0"/>
                        </a:rPr>
                        <m:t>output</m:t>
                      </m:r>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b="0" i="1" smtClean="0">
                                  <a:latin typeface="Cambria Math" panose="02040503050406030204" pitchFamily="18" charset="0"/>
                                </a:rPr>
                              </m:ctrlPr>
                            </m:eqArrPr>
                            <m:e>
                              <m:m>
                                <m:mPr>
                                  <m:mcs>
                                    <m:mc>
                                      <m:mcPr>
                                        <m:count m:val="2"/>
                                        <m:mcJc m:val="center"/>
                                      </m:mcPr>
                                    </m:mc>
                                  </m:mcs>
                                  <m:ctrlPr>
                                    <a:rPr lang="en-US" b="0" i="1" smtClean="0">
                                      <a:latin typeface="Cambria Math" panose="02040503050406030204" pitchFamily="18" charset="0"/>
                                    </a:rPr>
                                  </m:ctrlPr>
                                </m:mPr>
                                <m:mr>
                                  <m:e>
                                    <m:r>
                                      <m:rPr>
                                        <m:brk m:alnAt="7"/>
                                      </m:rPr>
                                      <a:rPr lang="en-US" b="0" i="1" smtClean="0">
                                        <a:latin typeface="Cambria Math" panose="02040503050406030204" pitchFamily="18" charset="0"/>
                                      </a:rPr>
                                      <m:t>0</m:t>
                                    </m:r>
                                  </m:e>
                                  <m:e>
                                    <m:r>
                                      <m:rPr>
                                        <m:nor/>
                                      </m:rPr>
                                      <a:rPr lang="en-US" b="0" i="0" smtClean="0">
                                        <a:latin typeface="Cambria Math" panose="02040503050406030204" pitchFamily="18" charset="0"/>
                                      </a:rPr>
                                      <m:t>if</m:t>
                                    </m:r>
                                    <m:r>
                                      <a:rPr lang="en-US" b="0" i="1" smtClean="0">
                                        <a:latin typeface="Cambria Math" panose="02040503050406030204" pitchFamily="18" charset="0"/>
                                      </a:rPr>
                                      <m:t> </m:t>
                                    </m:r>
                                  </m:e>
                                </m:mr>
                              </m:m>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𝑗</m:t>
                                  </m:r>
                                </m:sub>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𝑗</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𝑗</m:t>
                                      </m:r>
                                    </m:sub>
                                  </m:sSub>
                                </m:e>
                              </m:nary>
                              <m:r>
                                <a:rPr lang="en-US" b="0" i="1" smtClean="0">
                                  <a:latin typeface="Cambria Math" panose="02040503050406030204" pitchFamily="18" charset="0"/>
                                </a:rPr>
                                <m:t>≤</m:t>
                              </m:r>
                              <m:r>
                                <m:rPr>
                                  <m:nor/>
                                </m:rPr>
                                <a:rPr lang="en-US" b="0" i="0" smtClean="0">
                                  <a:latin typeface="Cambria Math" panose="02040503050406030204" pitchFamily="18" charset="0"/>
                                </a:rPr>
                                <m:t> </m:t>
                              </m:r>
                              <m:r>
                                <m:rPr>
                                  <m:nor/>
                                </m:rPr>
                                <a:rPr lang="en-US" b="0" i="0" smtClean="0">
                                  <a:latin typeface="Cambria Math" panose="02040503050406030204" pitchFamily="18" charset="0"/>
                                </a:rPr>
                                <m:t>threshold</m:t>
                              </m:r>
                            </m:e>
                            <m:e>
                              <m:m>
                                <m:mPr>
                                  <m:mcs>
                                    <m:mc>
                                      <m:mcPr>
                                        <m:count m:val="2"/>
                                        <m:mcJc m:val="center"/>
                                      </m:mcPr>
                                    </m:mc>
                                  </m:mcs>
                                  <m:ctrlPr>
                                    <a:rPr lang="en-US" b="0" i="1" smtClean="0">
                                      <a:latin typeface="Cambria Math" panose="02040503050406030204" pitchFamily="18" charset="0"/>
                                    </a:rPr>
                                  </m:ctrlPr>
                                </m:mPr>
                                <m:mr>
                                  <m:e>
                                    <m:r>
                                      <m:rPr>
                                        <m:brk m:alnAt="7"/>
                                      </m:rPr>
                                      <a:rPr lang="en-US" b="0" i="1" smtClean="0">
                                        <a:latin typeface="Cambria Math" panose="02040503050406030204" pitchFamily="18" charset="0"/>
                                      </a:rPr>
                                      <m:t>1</m:t>
                                    </m:r>
                                  </m:e>
                                  <m:e>
                                    <m:r>
                                      <m:rPr>
                                        <m:nor/>
                                      </m:rPr>
                                      <a:rPr lang="en-US" b="0" i="0" smtClean="0">
                                        <a:latin typeface="Cambria Math" panose="02040503050406030204" pitchFamily="18" charset="0"/>
                                      </a:rPr>
                                      <m:t>if</m:t>
                                    </m:r>
                                    <m:r>
                                      <m:rPr>
                                        <m:nor/>
                                      </m:rPr>
                                      <a:rPr lang="en-US" b="0" i="0" smtClean="0">
                                        <a:latin typeface="Cambria Math" panose="02040503050406030204" pitchFamily="18" charset="0"/>
                                      </a:rPr>
                                      <m:t> </m:t>
                                    </m:r>
                                  </m:e>
                                </m:mr>
                              </m:m>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𝑗</m:t>
                                  </m:r>
                                </m:sub>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𝑗</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𝑗</m:t>
                                      </m:r>
                                    </m:sub>
                                  </m:sSub>
                                  <m:r>
                                    <a:rPr lang="en-US" b="0" i="1" smtClean="0">
                                      <a:latin typeface="Cambria Math" panose="02040503050406030204" pitchFamily="18" charset="0"/>
                                    </a:rPr>
                                    <m:t>&gt; </m:t>
                                  </m:r>
                                  <m:r>
                                    <m:rPr>
                                      <m:nor/>
                                    </m:rPr>
                                    <a:rPr lang="en-US" b="0" i="0" smtClean="0">
                                      <a:latin typeface="Cambria Math" panose="02040503050406030204" pitchFamily="18" charset="0"/>
                                    </a:rPr>
                                    <m:t>threshold</m:t>
                                  </m:r>
                                </m:e>
                              </m:nary>
                            </m:e>
                          </m:eqArr>
                        </m:e>
                      </m:d>
                    </m:oMath>
                  </m:oMathPara>
                </a14:m>
                <a:endParaRPr lang="en-US" dirty="0"/>
              </a:p>
              <a:p>
                <a:pPr lvl="1"/>
                <a:endParaRPr lang="en-US" dirty="0"/>
              </a:p>
            </p:txBody>
          </p:sp>
        </mc:Choice>
        <mc:Fallback xmlns="">
          <p:sp>
            <p:nvSpPr>
              <p:cNvPr id="5" name="Content Placeholder 4"/>
              <p:cNvSpPr>
                <a:spLocks noGrp="1" noRot="1" noChangeAspect="1" noMove="1" noResize="1" noEditPoints="1" noAdjustHandles="1" noChangeArrowheads="1" noChangeShapeType="1" noTextEdit="1"/>
              </p:cNvSpPr>
              <p:nvPr>
                <p:ph idx="1"/>
              </p:nvPr>
            </p:nvSpPr>
            <p:spPr>
              <a:xfrm>
                <a:off x="1722819" y="2731746"/>
                <a:ext cx="8821356" cy="3783354"/>
              </a:xfrm>
              <a:blipFill>
                <a:blip r:embed="rId3"/>
                <a:stretch>
                  <a:fillRect l="-1149" t="-3010" b="-52174"/>
                </a:stretch>
              </a:blipFill>
            </p:spPr>
            <p:txBody>
              <a:bodyPr/>
              <a:lstStyle/>
              <a:p>
                <a:r>
                  <a:rPr lang="en-US">
                    <a:noFill/>
                  </a:rPr>
                  <a:t> </a:t>
                </a:r>
              </a:p>
            </p:txBody>
          </p:sp>
        </mc:Fallback>
      </mc:AlternateContent>
      <p:sp>
        <p:nvSpPr>
          <p:cNvPr id="4" name="Title 3"/>
          <p:cNvSpPr>
            <a:spLocks noGrp="1"/>
          </p:cNvSpPr>
          <p:nvPr>
            <p:ph type="title"/>
          </p:nvPr>
        </p:nvSpPr>
        <p:spPr/>
        <p:txBody>
          <a:bodyPr/>
          <a:lstStyle/>
          <a:p>
            <a:r>
              <a:rPr lang="en-US" dirty="0"/>
              <a:t>The perceptron</a:t>
            </a:r>
          </a:p>
        </p:txBody>
      </p:sp>
      <p:pic>
        <p:nvPicPr>
          <p:cNvPr id="10242" name="Picture 2" descr="http://neuralnetworksanddeeplearning.com/images/tikz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30656" y="849382"/>
            <a:ext cx="3523144" cy="173640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0014534" y="2731493"/>
            <a:ext cx="1470581" cy="338554"/>
          </a:xfrm>
          <a:prstGeom prst="rect">
            <a:avLst/>
          </a:prstGeom>
          <a:noFill/>
        </p:spPr>
        <p:txBody>
          <a:bodyPr wrap="square" rtlCol="0">
            <a:spAutoFit/>
          </a:bodyPr>
          <a:lstStyle/>
          <a:p>
            <a:r>
              <a:rPr lang="en-US" sz="1600" dirty="0"/>
              <a:t>Nielsen, 2015</a:t>
            </a:r>
          </a:p>
        </p:txBody>
      </p:sp>
    </p:spTree>
    <p:extLst>
      <p:ext uri="{BB962C8B-B14F-4D97-AF65-F5344CB8AC3E}">
        <p14:creationId xmlns:p14="http://schemas.microsoft.com/office/powerpoint/2010/main" val="3706836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single perceptron is pretty simple</a:t>
            </a:r>
          </a:p>
          <a:p>
            <a:r>
              <a:rPr lang="en-US" dirty="0"/>
              <a:t>A complex network of </a:t>
            </a:r>
            <a:r>
              <a:rPr lang="en-US" dirty="0" err="1"/>
              <a:t>perceptrons</a:t>
            </a:r>
            <a:r>
              <a:rPr lang="en-US" dirty="0"/>
              <a:t> can make subtle decisions</a:t>
            </a:r>
          </a:p>
        </p:txBody>
      </p:sp>
      <p:sp>
        <p:nvSpPr>
          <p:cNvPr id="3" name="Title 2"/>
          <p:cNvSpPr>
            <a:spLocks noGrp="1"/>
          </p:cNvSpPr>
          <p:nvPr>
            <p:ph type="title"/>
          </p:nvPr>
        </p:nvSpPr>
        <p:spPr/>
        <p:txBody>
          <a:bodyPr/>
          <a:lstStyle/>
          <a:p>
            <a:r>
              <a:rPr lang="en-US" dirty="0"/>
              <a:t>The multilayer perceptron (MLP)</a:t>
            </a:r>
          </a:p>
        </p:txBody>
      </p:sp>
      <p:grpSp>
        <p:nvGrpSpPr>
          <p:cNvPr id="5" name="Group 4"/>
          <p:cNvGrpSpPr/>
          <p:nvPr/>
        </p:nvGrpSpPr>
        <p:grpSpPr>
          <a:xfrm>
            <a:off x="2807167" y="3259315"/>
            <a:ext cx="6577665" cy="3216494"/>
            <a:chOff x="1328796" y="2630486"/>
            <a:chExt cx="6577665" cy="3216494"/>
          </a:xfrm>
        </p:grpSpPr>
        <p:pic>
          <p:nvPicPr>
            <p:cNvPr id="11266" name="Picture 2" descr="http://neuralnetworksanddeeplearning.com/images/tikz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8796" y="2630486"/>
              <a:ext cx="6577665" cy="25701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943225" y="4972050"/>
              <a:ext cx="762000" cy="646331"/>
            </a:xfrm>
            <a:prstGeom prst="rect">
              <a:avLst/>
            </a:prstGeom>
            <a:noFill/>
          </p:spPr>
          <p:txBody>
            <a:bodyPr wrap="square" rtlCol="0">
              <a:spAutoFit/>
            </a:bodyPr>
            <a:lstStyle/>
            <a:p>
              <a:pPr algn="ctr"/>
              <a:r>
                <a:rPr lang="en-US" dirty="0"/>
                <a:t>First Layer</a:t>
              </a:r>
            </a:p>
          </p:txBody>
        </p:sp>
        <p:sp>
          <p:nvSpPr>
            <p:cNvPr id="6" name="TextBox 5"/>
            <p:cNvSpPr txBox="1"/>
            <p:nvPr/>
          </p:nvSpPr>
          <p:spPr>
            <a:xfrm>
              <a:off x="4276724" y="5200649"/>
              <a:ext cx="885825" cy="646331"/>
            </a:xfrm>
            <a:prstGeom prst="rect">
              <a:avLst/>
            </a:prstGeom>
            <a:noFill/>
          </p:spPr>
          <p:txBody>
            <a:bodyPr wrap="square" rtlCol="0">
              <a:spAutoFit/>
            </a:bodyPr>
            <a:lstStyle/>
            <a:p>
              <a:pPr algn="ctr"/>
              <a:r>
                <a:rPr lang="en-US" dirty="0"/>
                <a:t>Second Layer</a:t>
              </a:r>
            </a:p>
          </p:txBody>
        </p:sp>
      </p:grpSp>
      <p:sp>
        <p:nvSpPr>
          <p:cNvPr id="8" name="TextBox 7"/>
          <p:cNvSpPr txBox="1"/>
          <p:nvPr/>
        </p:nvSpPr>
        <p:spPr>
          <a:xfrm>
            <a:off x="8697798" y="6306532"/>
            <a:ext cx="1470581" cy="338554"/>
          </a:xfrm>
          <a:prstGeom prst="rect">
            <a:avLst/>
          </a:prstGeom>
          <a:noFill/>
        </p:spPr>
        <p:txBody>
          <a:bodyPr wrap="square" rtlCol="0">
            <a:spAutoFit/>
          </a:bodyPr>
          <a:lstStyle/>
          <a:p>
            <a:r>
              <a:rPr lang="en-US" sz="1600" dirty="0"/>
              <a:t>Nielsen, 2015</a:t>
            </a:r>
          </a:p>
        </p:txBody>
      </p:sp>
    </p:spTree>
    <p:extLst>
      <p:ext uri="{BB962C8B-B14F-4D97-AF65-F5344CB8AC3E}">
        <p14:creationId xmlns:p14="http://schemas.microsoft.com/office/powerpoint/2010/main" val="3489266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14:m>
                  <m:oMath xmlns:m="http://schemas.openxmlformats.org/officeDocument/2006/math">
                    <m:r>
                      <a:rPr lang="en-US" b="0" i="1" smtClean="0">
                        <a:latin typeface="Cambria Math" panose="02040503050406030204" pitchFamily="18" charset="0"/>
                      </a:rPr>
                      <m:t>𝑤</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𝑗</m:t>
                        </m:r>
                      </m:sub>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𝑗</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𝑗</m:t>
                            </m:r>
                          </m:sub>
                        </m:sSub>
                      </m:e>
                    </m:nary>
                  </m:oMath>
                </a14:m>
                <a:endParaRPr lang="en-US" dirty="0"/>
              </a:p>
              <a:p>
                <a:pPr lvl="1"/>
                <a14:m>
                  <m:oMath xmlns:m="http://schemas.openxmlformats.org/officeDocument/2006/math">
                    <m:r>
                      <a:rPr lang="en-US" b="0" i="1" smtClean="0">
                        <a:latin typeface="Cambria Math" panose="02040503050406030204" pitchFamily="18" charset="0"/>
                      </a:rPr>
                      <m:t>𝑤</m:t>
                    </m:r>
                  </m:oMath>
                </a14:m>
                <a:r>
                  <a:rPr lang="en-US" dirty="0"/>
                  <a:t> and </a:t>
                </a:r>
                <a14:m>
                  <m:oMath xmlns:m="http://schemas.openxmlformats.org/officeDocument/2006/math">
                    <m:r>
                      <a:rPr lang="en-US" b="0" i="1" smtClean="0">
                        <a:latin typeface="Cambria Math" panose="02040503050406030204" pitchFamily="18" charset="0"/>
                      </a:rPr>
                      <m:t>𝑥</m:t>
                    </m:r>
                  </m:oMath>
                </a14:m>
                <a:r>
                  <a:rPr lang="en-US" dirty="0"/>
                  <a:t> are the weight and input vectors, respectively</a:t>
                </a:r>
              </a:p>
              <a:p>
                <a:r>
                  <a:rPr lang="en-US" dirty="0"/>
                  <a:t>Replace the threshold with perceptron </a:t>
                </a:r>
                <a:r>
                  <a:rPr lang="en-US" i="1" dirty="0"/>
                  <a:t>bias</a:t>
                </a:r>
                <a:endParaRPr lang="en-US" dirty="0"/>
              </a:p>
              <a:p>
                <a:pPr lvl="1"/>
                <a:r>
                  <a:rPr lang="en-US" dirty="0"/>
                  <a:t>Bias </a:t>
                </a:r>
                <a14:m>
                  <m:oMath xmlns:m="http://schemas.openxmlformats.org/officeDocument/2006/math">
                    <m:r>
                      <a:rPr lang="en-US" b="0" i="1" smtClean="0">
                        <a:latin typeface="Cambria Math" panose="02040503050406030204" pitchFamily="18" charset="0"/>
                      </a:rPr>
                      <m:t>𝑏</m:t>
                    </m:r>
                    <m:r>
                      <a:rPr lang="en-US" b="0" i="1" smtClean="0">
                        <a:latin typeface="Cambria Math" panose="02040503050406030204" pitchFamily="18" charset="0"/>
                      </a:rPr>
                      <m:t>=−</m:t>
                    </m:r>
                  </m:oMath>
                </a14:m>
                <a:r>
                  <a:rPr lang="en-US" dirty="0"/>
                  <a:t>threshold</a:t>
                </a:r>
              </a:p>
              <a:p>
                <a:pPr marL="0" indent="0">
                  <a:buNone/>
                </a:pPr>
                <a:endParaRPr lang="en-US"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m:rPr>
                          <m:nor/>
                        </m:rPr>
                        <a:rPr lang="en-US">
                          <a:latin typeface="Cambria Math" panose="02040503050406030204" pitchFamily="18" charset="0"/>
                        </a:rPr>
                        <m:t>output</m:t>
                      </m:r>
                      <m:r>
                        <a:rPr lang="en-US" i="1">
                          <a:latin typeface="Cambria Math" panose="02040503050406030204" pitchFamily="18" charset="0"/>
                        </a:rPr>
                        <m:t>=</m:t>
                      </m:r>
                      <m:d>
                        <m:dPr>
                          <m:begChr m:val="{"/>
                          <m:endChr m:val=""/>
                          <m:ctrlPr>
                            <a:rPr lang="en-US" i="1">
                              <a:latin typeface="Cambria Math" panose="02040503050406030204" pitchFamily="18" charset="0"/>
                            </a:rPr>
                          </m:ctrlPr>
                        </m:dPr>
                        <m:e>
                          <m:eqArr>
                            <m:eqArrPr>
                              <m:ctrlPr>
                                <a:rPr lang="en-US" i="1">
                                  <a:latin typeface="Cambria Math" panose="02040503050406030204" pitchFamily="18" charset="0"/>
                                </a:rPr>
                              </m:ctrlPr>
                            </m:eqArrPr>
                            <m:e>
                              <m:m>
                                <m:mPr>
                                  <m:mcs>
                                    <m:mc>
                                      <m:mcPr>
                                        <m:count m:val="2"/>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0</m:t>
                                    </m:r>
                                  </m:e>
                                  <m:e>
                                    <m:r>
                                      <m:rPr>
                                        <m:nor/>
                                      </m:rPr>
                                      <a:rPr lang="en-US">
                                        <a:latin typeface="Cambria Math" panose="02040503050406030204" pitchFamily="18" charset="0"/>
                                      </a:rPr>
                                      <m:t>if</m:t>
                                    </m:r>
                                    <m:r>
                                      <a:rPr lang="en-US" i="1">
                                        <a:latin typeface="Cambria Math" panose="02040503050406030204" pitchFamily="18" charset="0"/>
                                      </a:rPr>
                                      <m:t> </m:t>
                                    </m:r>
                                  </m:e>
                                </m:mr>
                              </m:m>
                              <m:r>
                                <a:rPr lang="en-US" b="0" i="1" smtClean="0">
                                  <a:latin typeface="Cambria Math" panose="02040503050406030204" pitchFamily="18" charset="0"/>
                                </a:rPr>
                                <m:t>𝑤</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𝑏</m:t>
                              </m:r>
                              <m:r>
                                <a:rPr lang="en-US" i="1">
                                  <a:latin typeface="Cambria Math" panose="02040503050406030204" pitchFamily="18" charset="0"/>
                                </a:rPr>
                                <m:t>≤</m:t>
                              </m:r>
                              <m:r>
                                <a:rPr lang="en-US" b="0" i="1" smtClean="0">
                                  <a:latin typeface="Cambria Math" panose="02040503050406030204" pitchFamily="18" charset="0"/>
                                </a:rPr>
                                <m:t>0</m:t>
                              </m:r>
                            </m:e>
                            <m:e>
                              <m:m>
                                <m:mPr>
                                  <m:mcs>
                                    <m:mc>
                                      <m:mcPr>
                                        <m:count m:val="2"/>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1</m:t>
                                    </m:r>
                                  </m:e>
                                  <m:e>
                                    <m:r>
                                      <m:rPr>
                                        <m:nor/>
                                      </m:rPr>
                                      <a:rPr lang="en-US" b="0" i="0" smtClean="0">
                                        <a:latin typeface="Cambria Math" panose="02040503050406030204" pitchFamily="18" charset="0"/>
                                      </a:rPr>
                                      <m:t>if</m:t>
                                    </m:r>
                                    <m:r>
                                      <m:rPr>
                                        <m:nor/>
                                      </m:rPr>
                                      <a:rPr lang="en-US" b="0" i="0" smtClean="0">
                                        <a:latin typeface="Cambria Math" panose="02040503050406030204" pitchFamily="18" charset="0"/>
                                      </a:rPr>
                                      <m:t> </m:t>
                                    </m:r>
                                    <m:r>
                                      <a:rPr lang="en-US" b="0" i="1" smtClean="0">
                                        <a:latin typeface="Cambria Math" panose="02040503050406030204" pitchFamily="18" charset="0"/>
                                      </a:rPr>
                                      <m:t>𝑤</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latin typeface="Cambria Math" panose="02040503050406030204" pitchFamily="18" charset="0"/>
                                      </a:rPr>
                                      <m:t>&gt;0</m:t>
                                    </m:r>
                                  </m:e>
                                </m:mr>
                              </m:m>
                            </m:e>
                          </m:eqArr>
                        </m:e>
                      </m:d>
                    </m:oMath>
                  </m:oMathPara>
                </a14:m>
                <a:endParaRPr lang="en-US" dirty="0"/>
              </a:p>
              <a:p>
                <a:endParaRPr lang="en-US" dirty="0"/>
              </a:p>
              <a:p>
                <a:r>
                  <a:rPr lang="en-US" dirty="0"/>
                  <a:t>Bias is a measure of ease in </a:t>
                </a:r>
                <a:r>
                  <a:rPr lang="en-US" i="1" dirty="0"/>
                  <a:t>firing </a:t>
                </a:r>
                <a:r>
                  <a:rPr lang="en-US" dirty="0"/>
                  <a:t>the perceptron</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2"/>
                <a:stretch>
                  <a:fillRect l="-1244"/>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Bias</a:t>
            </a:r>
          </a:p>
        </p:txBody>
      </p:sp>
    </p:spTree>
    <p:extLst>
      <p:ext uri="{BB962C8B-B14F-4D97-AF65-F5344CB8AC3E}">
        <p14:creationId xmlns:p14="http://schemas.microsoft.com/office/powerpoint/2010/main" val="1552740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288235" y="1580322"/>
                <a:ext cx="10553700" cy="5038311"/>
              </a:xfrm>
            </p:spPr>
            <p:txBody>
              <a:bodyPr>
                <a:normAutofit fontScale="92500" lnSpcReduction="10000"/>
              </a:bodyPr>
              <a:lstStyle/>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r>
                      <a:rPr lang="en-US" b="0" i="1" smtClean="0">
                        <a:latin typeface="Cambria Math" panose="02040503050406030204" pitchFamily="18" charset="0"/>
                      </a:rPr>
                      <m:t>=−2, </m:t>
                    </m:r>
                    <m:r>
                      <a:rPr lang="en-US" b="0" i="1" smtClean="0">
                        <a:latin typeface="Cambria Math" panose="02040503050406030204" pitchFamily="18" charset="0"/>
                      </a:rPr>
                      <m:t>𝑏</m:t>
                    </m:r>
                    <m:r>
                      <a:rPr lang="en-US" b="0" i="1" smtClean="0">
                        <a:latin typeface="Cambria Math" panose="02040503050406030204" pitchFamily="18" charset="0"/>
                      </a:rPr>
                      <m:t>=3</m:t>
                    </m:r>
                  </m:oMath>
                </a14:m>
                <a:endParaRPr lang="en-US" b="0" dirty="0"/>
              </a:p>
              <a:p>
                <a:endParaRPr lang="en-US" dirty="0"/>
              </a:p>
              <a:p>
                <a:endParaRPr lang="en-US" dirty="0"/>
              </a:p>
              <a:p>
                <a:endParaRPr lang="en-US" dirty="0"/>
              </a:p>
              <a:p>
                <a:endParaRPr lang="en-US" dirty="0"/>
              </a:p>
              <a:p>
                <a:r>
                  <a:rPr lang="en-US" dirty="0"/>
                  <a:t>What is the output of this perceptron for each possible input?</a:t>
                </a:r>
              </a:p>
              <a:p>
                <a:r>
                  <a:rPr lang="en-US" dirty="0"/>
                  <a:t>What logic circuit is this?</a:t>
                </a:r>
              </a:p>
              <a:p>
                <a:r>
                  <a:rPr lang="en-US" dirty="0"/>
                  <a:t>Input 00 produces 1</a:t>
                </a:r>
              </a:p>
              <a:p>
                <a:r>
                  <a:rPr lang="en-US" dirty="0"/>
                  <a:t>Input 01 or 10 produce 1</a:t>
                </a:r>
              </a:p>
              <a:p>
                <a:r>
                  <a:rPr lang="en-US" dirty="0"/>
                  <a:t>Input 11 produces 0</a:t>
                </a:r>
              </a:p>
              <a:p>
                <a:r>
                  <a:rPr lang="en-US" dirty="0"/>
                  <a:t>This is a NAND gate!</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288235" y="1580322"/>
                <a:ext cx="10553700" cy="5038311"/>
              </a:xfrm>
              <a:blipFill>
                <a:blip r:embed="rId3"/>
                <a:stretch>
                  <a:fillRect l="-841" t="-1759"/>
                </a:stretch>
              </a:blipFill>
            </p:spPr>
            <p:txBody>
              <a:bodyPr/>
              <a:lstStyle/>
              <a:p>
                <a:r>
                  <a:rPr lang="en-US">
                    <a:noFill/>
                  </a:rPr>
                  <a:t> </a:t>
                </a:r>
              </a:p>
            </p:txBody>
          </p:sp>
        </mc:Fallback>
      </mc:AlternateContent>
      <p:sp>
        <p:nvSpPr>
          <p:cNvPr id="3" name="Title 2"/>
          <p:cNvSpPr>
            <a:spLocks noGrp="1"/>
          </p:cNvSpPr>
          <p:nvPr>
            <p:ph type="title"/>
          </p:nvPr>
        </p:nvSpPr>
        <p:spPr>
          <a:xfrm>
            <a:off x="212035" y="56979"/>
            <a:ext cx="10515600" cy="1325563"/>
          </a:xfrm>
        </p:spPr>
        <p:txBody>
          <a:bodyPr/>
          <a:lstStyle/>
          <a:p>
            <a:r>
              <a:rPr lang="en-US" dirty="0"/>
              <a:t>Logic circuits with </a:t>
            </a:r>
            <a:r>
              <a:rPr lang="en-US" dirty="0" err="1"/>
              <a:t>perceptrons</a:t>
            </a:r>
            <a:endParaRPr lang="en-US" dirty="0"/>
          </a:p>
        </p:txBody>
      </p:sp>
      <p:pic>
        <p:nvPicPr>
          <p:cNvPr id="16386" name="Picture 2" descr="http://neuralnetworksanddeeplearning.com/images/tikz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17950" y="1700213"/>
            <a:ext cx="3445941" cy="143351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7579117" y="3133725"/>
            <a:ext cx="1470581" cy="338554"/>
          </a:xfrm>
          <a:prstGeom prst="rect">
            <a:avLst/>
          </a:prstGeom>
          <a:noFill/>
        </p:spPr>
        <p:txBody>
          <a:bodyPr wrap="square" rtlCol="0">
            <a:spAutoFit/>
          </a:bodyPr>
          <a:lstStyle/>
          <a:p>
            <a:r>
              <a:rPr lang="en-US" sz="1600" dirty="0"/>
              <a:t>Nielsen, 2015</a:t>
            </a:r>
          </a:p>
        </p:txBody>
      </p:sp>
    </p:spTree>
    <p:extLst>
      <p:ext uri="{BB962C8B-B14F-4D97-AF65-F5344CB8AC3E}">
        <p14:creationId xmlns:p14="http://schemas.microsoft.com/office/powerpoint/2010/main" val="2774062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5" end="5"/>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38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20147" y="1466373"/>
            <a:ext cx="10515600" cy="4351338"/>
          </a:xfrm>
        </p:spPr>
        <p:txBody>
          <a:bodyPr/>
          <a:lstStyle/>
          <a:p>
            <a:r>
              <a:rPr lang="en-US" dirty="0"/>
              <a:t>NAND gates are universal for computation</a:t>
            </a:r>
          </a:p>
          <a:p>
            <a:pPr lvl="1"/>
            <a:r>
              <a:rPr lang="en-US" dirty="0"/>
              <a:t>Any computation can be built from NAND gates</a:t>
            </a:r>
          </a:p>
          <a:p>
            <a:pPr lvl="1"/>
            <a:r>
              <a:rPr lang="en-US" dirty="0"/>
              <a:t>Therefore, </a:t>
            </a:r>
            <a:r>
              <a:rPr lang="en-US" dirty="0" err="1"/>
              <a:t>perceptrons</a:t>
            </a:r>
            <a:r>
              <a:rPr lang="en-US" dirty="0"/>
              <a:t> are universal for computation</a:t>
            </a:r>
          </a:p>
          <a:p>
            <a:pPr lvl="1"/>
            <a:endParaRPr lang="en-US" dirty="0"/>
          </a:p>
          <a:p>
            <a:r>
              <a:rPr lang="en-US" dirty="0"/>
              <a:t>Bitwise addition:</a:t>
            </a:r>
          </a:p>
        </p:txBody>
      </p:sp>
      <p:sp>
        <p:nvSpPr>
          <p:cNvPr id="3" name="Title 2"/>
          <p:cNvSpPr>
            <a:spLocks noGrp="1"/>
          </p:cNvSpPr>
          <p:nvPr>
            <p:ph type="title"/>
          </p:nvPr>
        </p:nvSpPr>
        <p:spPr>
          <a:xfrm>
            <a:off x="291547" y="140810"/>
            <a:ext cx="10515600" cy="1325563"/>
          </a:xfrm>
        </p:spPr>
        <p:txBody>
          <a:bodyPr/>
          <a:lstStyle/>
          <a:p>
            <a:r>
              <a:rPr lang="en-US" dirty="0"/>
              <a:t>Logic circuits with </a:t>
            </a:r>
            <a:r>
              <a:rPr lang="en-US" dirty="0" err="1"/>
              <a:t>perceptrons</a:t>
            </a:r>
            <a:endParaRPr lang="en-US" dirty="0"/>
          </a:p>
        </p:txBody>
      </p:sp>
      <p:pic>
        <p:nvPicPr>
          <p:cNvPr id="17410" name="Picture 2" descr="http://neuralnetworksanddeeplearning.com/images/tikz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6045" y="4145774"/>
            <a:ext cx="5277173" cy="1630176"/>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descr="http://neuralnetworksanddeeplearning.com/images/tikz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9951" y="4150087"/>
            <a:ext cx="5071902" cy="225058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06045" y="3567123"/>
            <a:ext cx="1470581" cy="338554"/>
          </a:xfrm>
          <a:prstGeom prst="rect">
            <a:avLst/>
          </a:prstGeom>
          <a:noFill/>
        </p:spPr>
        <p:txBody>
          <a:bodyPr wrap="square" rtlCol="0">
            <a:spAutoFit/>
          </a:bodyPr>
          <a:lstStyle/>
          <a:p>
            <a:r>
              <a:rPr lang="en-US" sz="1600" dirty="0"/>
              <a:t>Nielsen, 2015</a:t>
            </a:r>
          </a:p>
        </p:txBody>
      </p:sp>
    </p:spTree>
    <p:extLst>
      <p:ext uri="{BB962C8B-B14F-4D97-AF65-F5344CB8AC3E}">
        <p14:creationId xmlns:p14="http://schemas.microsoft.com/office/powerpoint/2010/main" val="195547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4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76BB6-65B2-EB4A-A659-B31C72F9F033}"/>
              </a:ext>
            </a:extLst>
          </p:cNvPr>
          <p:cNvSpPr>
            <a:spLocks noGrp="1"/>
          </p:cNvSpPr>
          <p:nvPr>
            <p:ph type="title"/>
          </p:nvPr>
        </p:nvSpPr>
        <p:spPr/>
        <p:txBody>
          <a:bodyPr/>
          <a:lstStyle/>
          <a:p>
            <a:r>
              <a:rPr lang="en-US" dirty="0"/>
              <a:t>Exercise</a:t>
            </a:r>
          </a:p>
        </p:txBody>
      </p:sp>
      <p:sp>
        <p:nvSpPr>
          <p:cNvPr id="3" name="Content Placeholder 2">
            <a:extLst>
              <a:ext uri="{FF2B5EF4-FFF2-40B4-BE49-F238E27FC236}">
                <a16:creationId xmlns:a16="http://schemas.microsoft.com/office/drawing/2014/main" id="{BC993290-4BD9-FE47-B1C6-809AC2891BE7}"/>
              </a:ext>
            </a:extLst>
          </p:cNvPr>
          <p:cNvSpPr>
            <a:spLocks noGrp="1"/>
          </p:cNvSpPr>
          <p:nvPr>
            <p:ph idx="1"/>
          </p:nvPr>
        </p:nvSpPr>
        <p:spPr/>
        <p:txBody>
          <a:bodyPr/>
          <a:lstStyle/>
          <a:p>
            <a:r>
              <a:rPr lang="en-US" dirty="0"/>
              <a:t>Create a 3-bit parity function with NAND gates </a:t>
            </a:r>
          </a:p>
          <a:p>
            <a:endParaRPr lang="en-US" dirty="0"/>
          </a:p>
        </p:txBody>
      </p:sp>
    </p:spTree>
    <p:extLst>
      <p:ext uri="{BB962C8B-B14F-4D97-AF65-F5344CB8AC3E}">
        <p14:creationId xmlns:p14="http://schemas.microsoft.com/office/powerpoint/2010/main" val="286972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3C13F4-D6E7-F345-BF25-F2BFBF28DD1B}"/>
              </a:ext>
            </a:extLst>
          </p:cNvPr>
          <p:cNvSpPr>
            <a:spLocks noGrp="1"/>
          </p:cNvSpPr>
          <p:nvPr>
            <p:ph idx="1"/>
          </p:nvPr>
        </p:nvSpPr>
        <p:spPr>
          <a:xfrm>
            <a:off x="838200" y="257747"/>
            <a:ext cx="3124200" cy="5919216"/>
          </a:xfrm>
        </p:spPr>
        <p:txBody>
          <a:bodyPr/>
          <a:lstStyle/>
          <a:p>
            <a:r>
              <a:rPr lang="en-US" dirty="0"/>
              <a:t>Powerful highly parameterized models that are inspired by the human brain </a:t>
            </a:r>
          </a:p>
          <a:p>
            <a:r>
              <a:rPr lang="en-US" dirty="0"/>
              <a:t>Very flexible and allow the </a:t>
            </a:r>
            <a:r>
              <a:rPr lang="en-US" b="1" i="1" dirty="0"/>
              <a:t>learning </a:t>
            </a:r>
            <a:r>
              <a:rPr lang="en-US" dirty="0"/>
              <a:t>of any continuous function!</a:t>
            </a:r>
          </a:p>
        </p:txBody>
      </p:sp>
      <p:pic>
        <p:nvPicPr>
          <p:cNvPr id="1026" name="Picture 2" descr="Understanding Neurons&amp;#39; Role in the Nervous System">
            <a:extLst>
              <a:ext uri="{FF2B5EF4-FFF2-40B4-BE49-F238E27FC236}">
                <a16:creationId xmlns:a16="http://schemas.microsoft.com/office/drawing/2014/main" id="{E6DCCCAB-48C8-0C4A-A9E9-384663B09D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50081" y="257747"/>
            <a:ext cx="7890918" cy="5919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19920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Hard to “tune” in a traditional sense</a:t>
            </a:r>
          </a:p>
          <a:p>
            <a:r>
              <a:rPr lang="en-US" dirty="0"/>
              <a:t>Small change in weight can lead to large changes in conditions (or on change at all)</a:t>
            </a:r>
          </a:p>
          <a:p>
            <a:pPr lvl="1"/>
            <a:r>
              <a:rPr lang="en-US" dirty="0"/>
              <a:t>Think the volume knob in your car behaving this way</a:t>
            </a:r>
          </a:p>
          <a:p>
            <a:r>
              <a:rPr lang="en-US" dirty="0"/>
              <a:t>For this to happen we need neurons to perform a continuous </a:t>
            </a:r>
            <a:r>
              <a:rPr lang="en-US" i="1" dirty="0"/>
              <a:t>differentiable</a:t>
            </a:r>
            <a:r>
              <a:rPr lang="en-US" dirty="0"/>
              <a:t> function </a:t>
            </a:r>
          </a:p>
        </p:txBody>
      </p:sp>
      <p:sp>
        <p:nvSpPr>
          <p:cNvPr id="3" name="Title 2"/>
          <p:cNvSpPr>
            <a:spLocks noGrp="1"/>
          </p:cNvSpPr>
          <p:nvPr>
            <p:ph type="title"/>
          </p:nvPr>
        </p:nvSpPr>
        <p:spPr/>
        <p:txBody>
          <a:bodyPr/>
          <a:lstStyle/>
          <a:p>
            <a:r>
              <a:rPr lang="en-US" dirty="0"/>
              <a:t>Problem with Logical Functions</a:t>
            </a:r>
          </a:p>
        </p:txBody>
      </p:sp>
    </p:spTree>
    <p:extLst>
      <p:ext uri="{BB962C8B-B14F-4D97-AF65-F5344CB8AC3E}">
        <p14:creationId xmlns:p14="http://schemas.microsoft.com/office/powerpoint/2010/main" val="20402563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A319A-46BE-B24A-ABED-2BE49051E984}"/>
              </a:ext>
            </a:extLst>
          </p:cNvPr>
          <p:cNvSpPr>
            <a:spLocks noGrp="1"/>
          </p:cNvSpPr>
          <p:nvPr>
            <p:ph type="title"/>
          </p:nvPr>
        </p:nvSpPr>
        <p:spPr/>
        <p:txBody>
          <a:bodyPr/>
          <a:lstStyle/>
          <a:p>
            <a:r>
              <a:rPr lang="en-US" dirty="0"/>
              <a:t>Differentiable Functions</a:t>
            </a:r>
          </a:p>
        </p:txBody>
      </p:sp>
      <p:pic>
        <p:nvPicPr>
          <p:cNvPr id="4" name="Picture 3">
            <a:extLst>
              <a:ext uri="{FF2B5EF4-FFF2-40B4-BE49-F238E27FC236}">
                <a16:creationId xmlns:a16="http://schemas.microsoft.com/office/drawing/2014/main" id="{7BFDE738-D414-154C-B61A-5986558B957C}"/>
              </a:ext>
            </a:extLst>
          </p:cNvPr>
          <p:cNvPicPr>
            <a:picLocks noChangeAspect="1"/>
          </p:cNvPicPr>
          <p:nvPr/>
        </p:nvPicPr>
        <p:blipFill>
          <a:blip r:embed="rId2"/>
          <a:stretch>
            <a:fillRect/>
          </a:stretch>
        </p:blipFill>
        <p:spPr>
          <a:xfrm>
            <a:off x="1679810" y="2218944"/>
            <a:ext cx="6651619" cy="3397077"/>
          </a:xfrm>
          <a:prstGeom prst="rect">
            <a:avLst/>
          </a:prstGeom>
        </p:spPr>
      </p:pic>
    </p:spTree>
    <p:extLst>
      <p:ext uri="{BB962C8B-B14F-4D97-AF65-F5344CB8AC3E}">
        <p14:creationId xmlns:p14="http://schemas.microsoft.com/office/powerpoint/2010/main" val="9084038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1769164" y="1690687"/>
                <a:ext cx="8784535" cy="5021197"/>
              </a:xfrm>
            </p:spPr>
            <p:txBody>
              <a:bodyPr>
                <a:normAutofit fontScale="92500" lnSpcReduction="10000"/>
              </a:bodyPr>
              <a:lstStyle/>
              <a:p>
                <a:r>
                  <a:rPr lang="en-US" dirty="0"/>
                  <a:t>A </a:t>
                </a:r>
                <a:r>
                  <a:rPr lang="en-US" b="1" i="1" dirty="0"/>
                  <a:t>sigmoid neuron</a:t>
                </a:r>
                <a:r>
                  <a:rPr lang="en-US" dirty="0"/>
                  <a:t> is a modified perceptron so that small changes to weights and biases </a:t>
                </a:r>
                <a14:m>
                  <m:oMath xmlns:m="http://schemas.openxmlformats.org/officeDocument/2006/math">
                    <m:r>
                      <a:rPr lang="en-US" b="0" i="1" smtClean="0">
                        <a:latin typeface="Cambria Math" panose="02040503050406030204" pitchFamily="18" charset="0"/>
                      </a:rPr>
                      <m:t>⇒</m:t>
                    </m:r>
                  </m:oMath>
                </a14:m>
                <a:r>
                  <a:rPr lang="en-US" b="1" i="1" dirty="0"/>
                  <a:t> </a:t>
                </a:r>
                <a:r>
                  <a:rPr lang="en-US" dirty="0"/>
                  <a:t>small changes in output</a:t>
                </a:r>
              </a:p>
              <a:p>
                <a:endParaRPr lang="en-US" b="1" i="1" dirty="0"/>
              </a:p>
              <a:p>
                <a:endParaRPr lang="en-US" b="1" i="1" dirty="0"/>
              </a:p>
              <a:p>
                <a:endParaRPr lang="en-US" b="1" i="1" dirty="0"/>
              </a:p>
              <a:p>
                <a:endParaRPr lang="en-US" b="1" i="1" dirty="0"/>
              </a:p>
              <a:p>
                <a:r>
                  <a:rPr lang="en-US" dirty="0"/>
                  <a:t>Inputs may be </a:t>
                </a:r>
                <a:r>
                  <a:rPr lang="en-US" i="1" dirty="0"/>
                  <a:t>between</a:t>
                </a:r>
                <a:r>
                  <a:rPr lang="en-US" dirty="0"/>
                  <a:t> 0 and 1</a:t>
                </a:r>
              </a:p>
              <a:p>
                <a:pPr lvl="1"/>
                <a:r>
                  <a:rPr lang="en-US" dirty="0"/>
                  <a:t>E.g. 0.638 is a valid input</a:t>
                </a:r>
              </a:p>
              <a:p>
                <a:r>
                  <a:rPr lang="en-US" dirty="0"/>
                  <a:t>Weights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oMath>
                </a14:m>
                <a:r>
                  <a:rPr lang="en-US" dirty="0"/>
                  <a:t> for each input and bias </a:t>
                </a:r>
                <a14:m>
                  <m:oMath xmlns:m="http://schemas.openxmlformats.org/officeDocument/2006/math">
                    <m:r>
                      <a:rPr lang="en-US" b="0" i="1" smtClean="0">
                        <a:latin typeface="Cambria Math" panose="02040503050406030204" pitchFamily="18" charset="0"/>
                      </a:rPr>
                      <m:t>𝑏</m:t>
                    </m:r>
                  </m:oMath>
                </a14:m>
                <a:endParaRPr lang="en-US" dirty="0"/>
              </a:p>
              <a:p>
                <a:r>
                  <a:rPr lang="en-US" dirty="0"/>
                  <a:t>Output is </a:t>
                </a:r>
                <a14:m>
                  <m:oMath xmlns:m="http://schemas.openxmlformats.org/officeDocument/2006/math">
                    <m:r>
                      <a:rPr lang="en-US" b="0" i="1" smtClean="0">
                        <a:latin typeface="Cambria Math" panose="02040503050406030204" pitchFamily="18" charset="0"/>
                      </a:rPr>
                      <m:t>𝜎</m:t>
                    </m:r>
                    <m:d>
                      <m:dPr>
                        <m:ctrlPr>
                          <a:rPr lang="en-US" b="0" i="1" smtClean="0">
                            <a:latin typeface="Cambria Math" panose="02040503050406030204" pitchFamily="18" charset="0"/>
                          </a:rPr>
                        </m:ctrlPr>
                      </m:dPr>
                      <m:e>
                        <m:r>
                          <a:rPr lang="en-US" b="0" i="1" smtClean="0">
                            <a:latin typeface="Cambria Math" panose="02040503050406030204" pitchFamily="18" charset="0"/>
                          </a:rPr>
                          <m:t>𝑤</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𝑏</m:t>
                        </m:r>
                      </m:e>
                    </m:d>
                  </m:oMath>
                </a14:m>
                <a:endParaRPr lang="en-US" dirty="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𝜎</m:t>
                      </m:r>
                      <m:d>
                        <m:dPr>
                          <m:ctrlPr>
                            <a:rPr lang="en-US" b="0" i="1" smtClean="0">
                              <a:latin typeface="Cambria Math" panose="02040503050406030204" pitchFamily="18" charset="0"/>
                            </a:rPr>
                          </m:ctrlPr>
                        </m:dPr>
                        <m:e>
                          <m:r>
                            <a:rPr lang="en-US" b="0" i="1" smtClean="0">
                              <a:latin typeface="Cambria Math" panose="02040503050406030204" pitchFamily="18" charset="0"/>
                            </a:rPr>
                            <m:t>𝑧</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1+</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r>
                                <a:rPr lang="en-US" b="0" i="1" smtClean="0">
                                  <a:latin typeface="Cambria Math" panose="02040503050406030204" pitchFamily="18" charset="0"/>
                                </a:rPr>
                                <m:t>𝑧</m:t>
                              </m:r>
                            </m:sup>
                          </m:sSup>
                        </m:den>
                      </m:f>
                    </m:oMath>
                  </m:oMathPara>
                </a14:m>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1769164" y="1690687"/>
                <a:ext cx="8784535" cy="5021197"/>
              </a:xfrm>
              <a:blipFill>
                <a:blip r:embed="rId2"/>
                <a:stretch>
                  <a:fillRect l="-1012" t="-2267"/>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Sigmoid Neuron</a:t>
            </a:r>
          </a:p>
        </p:txBody>
      </p:sp>
      <p:pic>
        <p:nvPicPr>
          <p:cNvPr id="3074" name="Picture 2" descr="http://neuralnetworksanddeeplearning.com/images/tikz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1044" y="2560425"/>
            <a:ext cx="3121164" cy="15382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1335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2800" dirty="0"/>
              <a:t>Relationship between sigmoid neuron and </a:t>
            </a:r>
            <a:r>
              <a:rPr lang="en-US" sz="2800" dirty="0" err="1"/>
              <a:t>perceptrons</a:t>
            </a:r>
            <a:endParaRPr lang="en-US" sz="2800" dirty="0"/>
          </a:p>
        </p:txBody>
      </p:sp>
      <p:pic>
        <p:nvPicPr>
          <p:cNvPr id="5" name="Picture 4"/>
          <p:cNvPicPr>
            <a:picLocks noChangeAspect="1"/>
          </p:cNvPicPr>
          <p:nvPr/>
        </p:nvPicPr>
        <p:blipFill rotWithShape="1">
          <a:blip r:embed="rId3"/>
          <a:srcRect l="20970" t="15603" r="14629" b="3930"/>
          <a:stretch/>
        </p:blipFill>
        <p:spPr>
          <a:xfrm>
            <a:off x="6240231" y="1729002"/>
            <a:ext cx="4381793" cy="2934439"/>
          </a:xfrm>
          <a:prstGeom prst="rect">
            <a:avLst/>
          </a:prstGeom>
        </p:spPr>
      </p:pic>
      <mc:AlternateContent xmlns:mc="http://schemas.openxmlformats.org/markup-compatibility/2006" xmlns:a14="http://schemas.microsoft.com/office/drawing/2010/main">
        <mc:Choice Requires="a14">
          <p:sp>
            <p:nvSpPr>
              <p:cNvPr id="7" name="Content Placeholder 6"/>
              <p:cNvSpPr>
                <a:spLocks noGrp="1"/>
              </p:cNvSpPr>
              <p:nvPr>
                <p:ph idx="1"/>
              </p:nvPr>
            </p:nvSpPr>
            <p:spPr>
              <a:xfrm>
                <a:off x="1732344" y="1064871"/>
                <a:ext cx="8821356" cy="5612154"/>
              </a:xfrm>
            </p:spPr>
            <p:txBody>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b="0" dirty="0"/>
                  <a:t>For the perceptron, </a:t>
                </a:r>
                <a14:m>
                  <m:oMath xmlns:m="http://schemas.openxmlformats.org/officeDocument/2006/math">
                    <m:r>
                      <a:rPr lang="en-US" b="0" i="1" smtClean="0">
                        <a:latin typeface="Cambria Math" panose="02040503050406030204" pitchFamily="18" charset="0"/>
                      </a:rPr>
                      <m:t>𝜎</m:t>
                    </m:r>
                    <m:r>
                      <a:rPr lang="en-US" b="0" i="1" smtClean="0">
                        <a:latin typeface="Cambria Math" panose="02040503050406030204" pitchFamily="18" charset="0"/>
                      </a:rPr>
                      <m:t>=</m:t>
                    </m:r>
                  </m:oMath>
                </a14:m>
                <a:r>
                  <a:rPr lang="en-US" dirty="0"/>
                  <a:t> the step function</a:t>
                </a:r>
              </a:p>
              <a:p>
                <a:r>
                  <a:rPr lang="en-US" dirty="0"/>
                  <a:t>Smoothness of the sigmoid function </a:t>
                </a:r>
                <a14:m>
                  <m:oMath xmlns:m="http://schemas.openxmlformats.org/officeDocument/2006/math">
                    <m:r>
                      <a:rPr lang="en-US" b="0" i="1" smtClean="0">
                        <a:latin typeface="Cambria Math" panose="02040503050406030204" pitchFamily="18" charset="0"/>
                      </a:rPr>
                      <m:t>⇒</m:t>
                    </m:r>
                  </m:oMath>
                </a14:m>
                <a:r>
                  <a:rPr lang="en-US" dirty="0"/>
                  <a:t> small changes in weights and biases produce small change in output</a:t>
                </a:r>
              </a:p>
            </p:txBody>
          </p:sp>
        </mc:Choice>
        <mc:Fallback xmlns="">
          <p:sp>
            <p:nvSpPr>
              <p:cNvPr id="7" name="Content Placeholder 6"/>
              <p:cNvSpPr>
                <a:spLocks noGrp="1" noRot="1" noChangeAspect="1" noMove="1" noResize="1" noEditPoints="1" noAdjustHandles="1" noChangeArrowheads="1" noChangeShapeType="1" noTextEdit="1"/>
              </p:cNvSpPr>
              <p:nvPr>
                <p:ph idx="1"/>
              </p:nvPr>
            </p:nvSpPr>
            <p:spPr>
              <a:xfrm>
                <a:off x="1732344" y="1064871"/>
                <a:ext cx="8821356" cy="5612154"/>
              </a:xfrm>
              <a:blipFill>
                <a:blip r:embed="rId4"/>
                <a:stretch>
                  <a:fillRect l="-1295" b="-226"/>
                </a:stretch>
              </a:blipFill>
            </p:spPr>
            <p:txBody>
              <a:bodyPr/>
              <a:lstStyle/>
              <a:p>
                <a:r>
                  <a:rPr lang="en-US">
                    <a:noFill/>
                  </a:rPr>
                  <a:t> </a:t>
                </a:r>
              </a:p>
            </p:txBody>
          </p:sp>
        </mc:Fallback>
      </mc:AlternateContent>
      <p:pic>
        <p:nvPicPr>
          <p:cNvPr id="8" name="Content Placeholder 3"/>
          <p:cNvPicPr>
            <a:picLocks noChangeAspect="1"/>
          </p:cNvPicPr>
          <p:nvPr/>
        </p:nvPicPr>
        <p:blipFill rotWithShape="1">
          <a:blip r:embed="rId5"/>
          <a:srcRect l="21045" t="17079" r="13984" b="2376"/>
          <a:stretch/>
        </p:blipFill>
        <p:spPr>
          <a:xfrm>
            <a:off x="1655976" y="1753387"/>
            <a:ext cx="4381793" cy="2911587"/>
          </a:xfrm>
          <a:prstGeom prst="rect">
            <a:avLst/>
          </a:prstGeom>
        </p:spPr>
      </p:pic>
    </p:spTree>
    <p:extLst>
      <p:ext uri="{BB962C8B-B14F-4D97-AF65-F5344CB8AC3E}">
        <p14:creationId xmlns:p14="http://schemas.microsoft.com/office/powerpoint/2010/main" val="1290668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24287-F4C4-EE43-B925-5E5E49D6AE65}"/>
              </a:ext>
            </a:extLst>
          </p:cNvPr>
          <p:cNvSpPr>
            <a:spLocks noGrp="1"/>
          </p:cNvSpPr>
          <p:nvPr>
            <p:ph type="title"/>
          </p:nvPr>
        </p:nvSpPr>
        <p:spPr/>
        <p:txBody>
          <a:bodyPr/>
          <a:lstStyle/>
          <a:p>
            <a:r>
              <a:rPr lang="en-US" dirty="0"/>
              <a:t>Exercise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C51B71E-EAD5-A043-8A13-35E17F527ED9}"/>
                  </a:ext>
                </a:extLst>
              </p:cNvPr>
              <p:cNvSpPr>
                <a:spLocks noGrp="1"/>
              </p:cNvSpPr>
              <p:nvPr>
                <p:ph idx="1"/>
              </p:nvPr>
            </p:nvSpPr>
            <p:spPr/>
            <p:txBody>
              <a:bodyPr/>
              <a:lstStyle/>
              <a:p>
                <a:r>
                  <a:rPr lang="en-US" dirty="0"/>
                  <a:t>What is the derivative of the sigmoidal function</a:t>
                </a:r>
              </a:p>
              <a:p>
                <a:r>
                  <a:rPr lang="en-US" dirty="0"/>
                  <a:t>If you changed the input of a sigmoidal function by </a:t>
                </a:r>
                <a14:m>
                  <m:oMath xmlns:m="http://schemas.openxmlformats.org/officeDocument/2006/math">
                    <m:r>
                      <a:rPr lang="en-US" i="1">
                        <a:latin typeface="Cambria Math" panose="02040503050406030204" pitchFamily="18" charset="0"/>
                        <a:ea typeface="Cambria Math" panose="02040503050406030204" pitchFamily="18" charset="0"/>
                      </a:rPr>
                      <m:t>∆</m:t>
                    </m:r>
                  </m:oMath>
                </a14:m>
                <a:r>
                  <a:rPr lang="en-US" dirty="0"/>
                  <a:t>, then how much would the output change? </a:t>
                </a:r>
              </a:p>
              <a:p>
                <a:endParaRPr lang="en-US" dirty="0"/>
              </a:p>
            </p:txBody>
          </p:sp>
        </mc:Choice>
        <mc:Fallback xmlns="">
          <p:sp>
            <p:nvSpPr>
              <p:cNvPr id="3" name="Content Placeholder 2">
                <a:extLst>
                  <a:ext uri="{FF2B5EF4-FFF2-40B4-BE49-F238E27FC236}">
                    <a16:creationId xmlns:a16="http://schemas.microsoft.com/office/drawing/2014/main" id="{3C51B71E-EAD5-A043-8A13-35E17F527ED9}"/>
                  </a:ext>
                </a:extLst>
              </p:cNvPr>
              <p:cNvSpPr>
                <a:spLocks noGrp="1" noRot="1" noChangeAspect="1" noMove="1" noResize="1" noEditPoints="1" noAdjustHandles="1" noChangeArrowheads="1" noChangeShapeType="1" noTextEdit="1"/>
              </p:cNvSpPr>
              <p:nvPr>
                <p:ph idx="1"/>
              </p:nvPr>
            </p:nvSpPr>
            <p:spPr>
              <a:blipFill>
                <a:blip r:embed="rId2"/>
                <a:stretch>
                  <a:fillRect l="-1086" t="-2326" r="-1448"/>
                </a:stretch>
              </a:blipFill>
            </p:spPr>
            <p:txBody>
              <a:bodyPr/>
              <a:lstStyle/>
              <a:p>
                <a:r>
                  <a:rPr lang="en-US">
                    <a:noFill/>
                  </a:rPr>
                  <a:t> </a:t>
                </a:r>
              </a:p>
            </p:txBody>
          </p:sp>
        </mc:Fallback>
      </mc:AlternateContent>
    </p:spTree>
    <p:extLst>
      <p:ext uri="{BB962C8B-B14F-4D97-AF65-F5344CB8AC3E}">
        <p14:creationId xmlns:p14="http://schemas.microsoft.com/office/powerpoint/2010/main" val="18524241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C4784-A59E-334F-999C-7AEC2DC8E71D}"/>
              </a:ext>
            </a:extLst>
          </p:cNvPr>
          <p:cNvSpPr>
            <a:spLocks noGrp="1"/>
          </p:cNvSpPr>
          <p:nvPr>
            <p:ph type="title"/>
          </p:nvPr>
        </p:nvSpPr>
        <p:spPr/>
        <p:txBody>
          <a:bodyPr/>
          <a:lstStyle/>
          <a:p>
            <a:r>
              <a:rPr lang="en-US" dirty="0"/>
              <a:t>Learning with Gradient Descent</a:t>
            </a:r>
          </a:p>
        </p:txBody>
      </p:sp>
      <p:sp>
        <p:nvSpPr>
          <p:cNvPr id="3" name="Content Placeholder 2">
            <a:extLst>
              <a:ext uri="{FF2B5EF4-FFF2-40B4-BE49-F238E27FC236}">
                <a16:creationId xmlns:a16="http://schemas.microsoft.com/office/drawing/2014/main" id="{5D680CC3-261C-9B4A-B81F-BC07ADB8A622}"/>
              </a:ext>
            </a:extLst>
          </p:cNvPr>
          <p:cNvSpPr>
            <a:spLocks noGrp="1"/>
          </p:cNvSpPr>
          <p:nvPr>
            <p:ph idx="1"/>
          </p:nvPr>
        </p:nvSpPr>
        <p:spPr/>
        <p:txBody>
          <a:bodyPr/>
          <a:lstStyle/>
          <a:p>
            <a:r>
              <a:rPr lang="en-US" dirty="0"/>
              <a:t>We can create </a:t>
            </a:r>
            <a:r>
              <a:rPr lang="en-US" i="1" dirty="0"/>
              <a:t>learning algorithms</a:t>
            </a:r>
            <a:r>
              <a:rPr lang="en-US" dirty="0"/>
              <a:t> that automatically tune the weights and biases with </a:t>
            </a:r>
            <a:r>
              <a:rPr lang="en-US" i="1" dirty="0"/>
              <a:t>Gradient Descent</a:t>
            </a:r>
          </a:p>
          <a:p>
            <a:pPr lvl="1"/>
            <a:r>
              <a:rPr lang="en-US" dirty="0"/>
              <a:t>Tuning occurs in response to external stimuli and w/o direct intervention</a:t>
            </a:r>
          </a:p>
          <a:p>
            <a:pPr lvl="1"/>
            <a:r>
              <a:rPr lang="en-US" dirty="0"/>
              <a:t>Creates a circuit designed for the problem at hand</a:t>
            </a:r>
          </a:p>
          <a:p>
            <a:r>
              <a:rPr lang="en-US" dirty="0"/>
              <a:t>First you take the derivative of the output weight with respect to the loss function </a:t>
            </a:r>
          </a:p>
          <a:p>
            <a:r>
              <a:rPr lang="en-US" dirty="0"/>
              <a:t>Then you propagate that backward all the way to the input using a procedure called </a:t>
            </a:r>
            <a:r>
              <a:rPr lang="en-US" b="1" i="1" dirty="0"/>
              <a:t>backpropagation </a:t>
            </a:r>
          </a:p>
          <a:p>
            <a:endParaRPr lang="en-US" dirty="0"/>
          </a:p>
        </p:txBody>
      </p:sp>
    </p:spTree>
    <p:extLst>
      <p:ext uri="{BB962C8B-B14F-4D97-AF65-F5344CB8AC3E}">
        <p14:creationId xmlns:p14="http://schemas.microsoft.com/office/powerpoint/2010/main" val="22534347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Every feature interacts with every other feature</a:t>
            </a:r>
          </a:p>
          <a:p>
            <a:r>
              <a:rPr lang="en-US" dirty="0"/>
              <a:t>Weight matrix at every level allowed to be dense</a:t>
            </a:r>
          </a:p>
        </p:txBody>
      </p:sp>
      <p:sp>
        <p:nvSpPr>
          <p:cNvPr id="3" name="Title 2"/>
          <p:cNvSpPr>
            <a:spLocks noGrp="1"/>
          </p:cNvSpPr>
          <p:nvPr>
            <p:ph type="title"/>
          </p:nvPr>
        </p:nvSpPr>
        <p:spPr/>
        <p:txBody>
          <a:bodyPr/>
          <a:lstStyle/>
          <a:p>
            <a:r>
              <a:rPr lang="en-US" dirty="0"/>
              <a:t>Fully connected network</a:t>
            </a:r>
          </a:p>
        </p:txBody>
      </p:sp>
      <p:pic>
        <p:nvPicPr>
          <p:cNvPr id="4" name="Picture 3"/>
          <p:cNvPicPr>
            <a:picLocks noChangeAspect="1"/>
          </p:cNvPicPr>
          <p:nvPr/>
        </p:nvPicPr>
        <p:blipFill rotWithShape="1">
          <a:blip r:embed="rId2"/>
          <a:srcRect l="17291" t="25145" r="19479" b="9418"/>
          <a:stretch/>
        </p:blipFill>
        <p:spPr>
          <a:xfrm>
            <a:off x="472897" y="3209251"/>
            <a:ext cx="5914421" cy="3283624"/>
          </a:xfrm>
          <a:prstGeom prst="rect">
            <a:avLst/>
          </a:prstGeom>
        </p:spPr>
      </p:pic>
      <p:pic>
        <p:nvPicPr>
          <p:cNvPr id="6" name="Picture 5">
            <a:extLst>
              <a:ext uri="{FF2B5EF4-FFF2-40B4-BE49-F238E27FC236}">
                <a16:creationId xmlns:a16="http://schemas.microsoft.com/office/drawing/2014/main" id="{41389DB3-B66A-AA16-D05B-6D04A16700F3}"/>
              </a:ext>
            </a:extLst>
          </p:cNvPr>
          <p:cNvPicPr>
            <a:picLocks noChangeAspect="1"/>
          </p:cNvPicPr>
          <p:nvPr/>
        </p:nvPicPr>
        <p:blipFill>
          <a:blip r:embed="rId3"/>
          <a:stretch>
            <a:fillRect/>
          </a:stretch>
        </p:blipFill>
        <p:spPr>
          <a:xfrm>
            <a:off x="7073117" y="3209251"/>
            <a:ext cx="4993065" cy="2511611"/>
          </a:xfrm>
          <a:prstGeom prst="rect">
            <a:avLst/>
          </a:prstGeom>
        </p:spPr>
      </p:pic>
    </p:spTree>
    <p:extLst>
      <p:ext uri="{BB962C8B-B14F-4D97-AF65-F5344CB8AC3E}">
        <p14:creationId xmlns:p14="http://schemas.microsoft.com/office/powerpoint/2010/main" val="24024342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Activation function (e.g. threshold)</a:t>
            </a:r>
          </a:p>
          <a:p>
            <a:r>
              <a:rPr lang="en-US" dirty="0"/>
              <a:t>Cost functions</a:t>
            </a:r>
          </a:p>
          <a:p>
            <a:r>
              <a:rPr lang="en-US" dirty="0"/>
              <a:t>Number and dimension of layers</a:t>
            </a:r>
          </a:p>
          <a:p>
            <a:r>
              <a:rPr lang="en-US" dirty="0"/>
              <a:t>Connections between layers</a:t>
            </a:r>
          </a:p>
          <a:p>
            <a:r>
              <a:rPr lang="en-US" dirty="0"/>
              <a:t>Regularizations</a:t>
            </a:r>
          </a:p>
          <a:p>
            <a:pPr lvl="1"/>
            <a:r>
              <a:rPr lang="en-US" dirty="0"/>
              <a:t>Layers</a:t>
            </a:r>
          </a:p>
          <a:p>
            <a:pPr lvl="1"/>
            <a:r>
              <a:rPr lang="en-US" dirty="0"/>
              <a:t>Batches</a:t>
            </a:r>
          </a:p>
          <a:p>
            <a:r>
              <a:rPr lang="en-US" dirty="0"/>
              <a:t>More…</a:t>
            </a:r>
          </a:p>
        </p:txBody>
      </p:sp>
      <p:sp>
        <p:nvSpPr>
          <p:cNvPr id="3" name="Title 2"/>
          <p:cNvSpPr>
            <a:spLocks noGrp="1"/>
          </p:cNvSpPr>
          <p:nvPr>
            <p:ph type="title"/>
          </p:nvPr>
        </p:nvSpPr>
        <p:spPr/>
        <p:txBody>
          <a:bodyPr/>
          <a:lstStyle/>
          <a:p>
            <a:r>
              <a:rPr lang="en-US" dirty="0"/>
              <a:t>Design choices for an ANN</a:t>
            </a:r>
          </a:p>
        </p:txBody>
      </p:sp>
    </p:spTree>
    <p:extLst>
      <p:ext uri="{BB962C8B-B14F-4D97-AF65-F5344CB8AC3E}">
        <p14:creationId xmlns:p14="http://schemas.microsoft.com/office/powerpoint/2010/main" val="34494912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00178" y="330831"/>
            <a:ext cx="7571626" cy="798991"/>
          </a:xfrm>
        </p:spPr>
        <p:txBody>
          <a:bodyPr>
            <a:normAutofit fontScale="90000"/>
          </a:bodyPr>
          <a:lstStyle/>
          <a:p>
            <a:pPr algn="ctr"/>
            <a:r>
              <a:rPr lang="en-US" dirty="0"/>
              <a:t>Network depth creates a composition of functions</a:t>
            </a:r>
          </a:p>
        </p:txBody>
      </p:sp>
      <p:pic>
        <p:nvPicPr>
          <p:cNvPr id="5" name="Picture 4"/>
          <p:cNvPicPr>
            <a:picLocks noChangeAspect="1"/>
          </p:cNvPicPr>
          <p:nvPr/>
        </p:nvPicPr>
        <p:blipFill rotWithShape="1">
          <a:blip r:embed="rId3"/>
          <a:srcRect l="18042" t="15459" r="20565" b="9264"/>
          <a:stretch/>
        </p:blipFill>
        <p:spPr>
          <a:xfrm>
            <a:off x="3049302" y="1708864"/>
            <a:ext cx="5789898" cy="4818306"/>
          </a:xfrm>
          <a:prstGeom prst="rect">
            <a:avLst/>
          </a:prstGeom>
        </p:spPr>
      </p:pic>
      <p:sp>
        <p:nvSpPr>
          <p:cNvPr id="6" name="TextBox 5"/>
          <p:cNvSpPr txBox="1"/>
          <p:nvPr/>
        </p:nvSpPr>
        <p:spPr>
          <a:xfrm>
            <a:off x="8471556" y="6306532"/>
            <a:ext cx="2196445" cy="338554"/>
          </a:xfrm>
          <a:prstGeom prst="rect">
            <a:avLst/>
          </a:prstGeom>
          <a:noFill/>
        </p:spPr>
        <p:txBody>
          <a:bodyPr wrap="square" rtlCol="0">
            <a:spAutoFit/>
          </a:bodyPr>
          <a:lstStyle/>
          <a:p>
            <a:r>
              <a:rPr lang="en-US" sz="1600" dirty="0" err="1"/>
              <a:t>Goodfellow</a:t>
            </a:r>
            <a:r>
              <a:rPr lang="en-US" sz="1600" dirty="0"/>
              <a:t> et al., 2016</a:t>
            </a:r>
          </a:p>
        </p:txBody>
      </p:sp>
    </p:spTree>
    <p:extLst>
      <p:ext uri="{BB962C8B-B14F-4D97-AF65-F5344CB8AC3E}">
        <p14:creationId xmlns:p14="http://schemas.microsoft.com/office/powerpoint/2010/main" val="23603046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a:t>Depth = complexity</a:t>
            </a:r>
          </a:p>
        </p:txBody>
      </p:sp>
      <p:sp>
        <p:nvSpPr>
          <p:cNvPr id="3" name="Title 2"/>
          <p:cNvSpPr>
            <a:spLocks noGrp="1"/>
          </p:cNvSpPr>
          <p:nvPr>
            <p:ph type="title"/>
          </p:nvPr>
        </p:nvSpPr>
        <p:spPr/>
        <p:txBody>
          <a:bodyPr/>
          <a:lstStyle/>
          <a:p>
            <a:r>
              <a:rPr lang="en-US" dirty="0"/>
              <a:t>Why go deep?</a:t>
            </a:r>
          </a:p>
        </p:txBody>
      </p:sp>
      <p:pic>
        <p:nvPicPr>
          <p:cNvPr id="1026" name="Picture 2" descr="mage result for support vector machin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19387" y="2781857"/>
            <a:ext cx="6753225" cy="28289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286565" y="1388825"/>
            <a:ext cx="5981251" cy="369332"/>
          </a:xfrm>
          <a:prstGeom prst="rect">
            <a:avLst/>
          </a:prstGeom>
          <a:noFill/>
        </p:spPr>
        <p:txBody>
          <a:bodyPr wrap="square" rtlCol="0">
            <a:spAutoFit/>
          </a:bodyPr>
          <a:lstStyle/>
          <a:p>
            <a:r>
              <a:rPr lang="en-US" dirty="0"/>
              <a:t>Single layer </a:t>
            </a:r>
            <a:r>
              <a:rPr lang="en-US" dirty="0" err="1"/>
              <a:t>perceptrons</a:t>
            </a:r>
            <a:r>
              <a:rPr lang="en-US" dirty="0"/>
              <a:t> can only handle linear separability</a:t>
            </a:r>
          </a:p>
        </p:txBody>
      </p:sp>
    </p:spTree>
    <p:extLst>
      <p:ext uri="{BB962C8B-B14F-4D97-AF65-F5344CB8AC3E}">
        <p14:creationId xmlns:p14="http://schemas.microsoft.com/office/powerpoint/2010/main" val="558451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r>
                  <a:rPr lang="en-US" dirty="0"/>
                  <a:t>A computer program is said to learn from </a:t>
                </a:r>
                <a:r>
                  <a:rPr lang="en-US" u="sng" dirty="0"/>
                  <a:t>experience</a:t>
                </a:r>
                <a:r>
                  <a:rPr lang="en-US" dirty="0"/>
                  <a:t> </a:t>
                </a:r>
                <a14:m>
                  <m:oMath xmlns:m="http://schemas.openxmlformats.org/officeDocument/2006/math">
                    <m:r>
                      <a:rPr lang="en-US" i="1">
                        <a:latin typeface="Cambria Math" panose="02040503050406030204" pitchFamily="18" charset="0"/>
                      </a:rPr>
                      <m:t>𝐸</m:t>
                    </m:r>
                  </m:oMath>
                </a14:m>
                <a:r>
                  <a:rPr lang="en-US" dirty="0"/>
                  <a:t> with respect to some class of </a:t>
                </a:r>
                <a:r>
                  <a:rPr lang="en-US" u="sng" dirty="0"/>
                  <a:t>tasks</a:t>
                </a:r>
                <a:r>
                  <a:rPr lang="en-US" dirty="0"/>
                  <a:t> </a:t>
                </a:r>
                <a14:m>
                  <m:oMath xmlns:m="http://schemas.openxmlformats.org/officeDocument/2006/math">
                    <m:r>
                      <a:rPr lang="en-US" i="1">
                        <a:latin typeface="Cambria Math" panose="02040503050406030204" pitchFamily="18" charset="0"/>
                      </a:rPr>
                      <m:t>𝑇</m:t>
                    </m:r>
                  </m:oMath>
                </a14:m>
                <a:r>
                  <a:rPr lang="en-US" dirty="0"/>
                  <a:t> and </a:t>
                </a:r>
                <a:r>
                  <a:rPr lang="en-US" u="sng" dirty="0"/>
                  <a:t>performance measure</a:t>
                </a:r>
                <a:r>
                  <a:rPr lang="en-US" dirty="0"/>
                  <a:t> </a:t>
                </a:r>
                <a14:m>
                  <m:oMath xmlns:m="http://schemas.openxmlformats.org/officeDocument/2006/math">
                    <m:r>
                      <a:rPr lang="en-US" i="1">
                        <a:latin typeface="Cambria Math" panose="02040503050406030204" pitchFamily="18" charset="0"/>
                      </a:rPr>
                      <m:t>𝑃</m:t>
                    </m:r>
                  </m:oMath>
                </a14:m>
                <a:r>
                  <a:rPr lang="en-US" dirty="0"/>
                  <a:t>, if its performance at tasks in </a:t>
                </a:r>
                <a14:m>
                  <m:oMath xmlns:m="http://schemas.openxmlformats.org/officeDocument/2006/math">
                    <m:r>
                      <a:rPr lang="en-US" i="1">
                        <a:latin typeface="Cambria Math" panose="02040503050406030204" pitchFamily="18" charset="0"/>
                      </a:rPr>
                      <m:t>𝑇</m:t>
                    </m:r>
                  </m:oMath>
                </a14:m>
                <a:r>
                  <a:rPr lang="en-US" dirty="0"/>
                  <a:t>, as measured by </a:t>
                </a:r>
                <a14:m>
                  <m:oMath xmlns:m="http://schemas.openxmlformats.org/officeDocument/2006/math">
                    <m:r>
                      <a:rPr lang="en-US" i="1">
                        <a:latin typeface="Cambria Math" panose="02040503050406030204" pitchFamily="18" charset="0"/>
                      </a:rPr>
                      <m:t>𝑃</m:t>
                    </m:r>
                  </m:oMath>
                </a14:m>
                <a:r>
                  <a:rPr lang="en-US" dirty="0"/>
                  <a:t>, improves with experience </a:t>
                </a:r>
                <a14:m>
                  <m:oMath xmlns:m="http://schemas.openxmlformats.org/officeDocument/2006/math">
                    <m:r>
                      <a:rPr lang="en-US" i="1">
                        <a:latin typeface="Cambria Math" panose="02040503050406030204" pitchFamily="18" charset="0"/>
                      </a:rPr>
                      <m:t>𝐸</m:t>
                    </m:r>
                  </m:oMath>
                </a14:m>
                <a:endParaRPr lang="en-US" dirty="0"/>
              </a:p>
              <a:p>
                <a:r>
                  <a:rPr lang="en-US" dirty="0"/>
                  <a:t>Usually in machine learning you pick a model f with parameters w </a:t>
                </a:r>
              </a:p>
              <a:p>
                <a:r>
                  <a:rPr lang="en-US" dirty="0"/>
                  <a:t>These problems </a:t>
                </a:r>
                <a:r>
                  <a:rPr lang="en-US" b="1" dirty="0"/>
                  <a:t>Optimize </a:t>
                </a:r>
                <a:r>
                  <a:rPr lang="en-US" dirty="0"/>
                  <a:t>w such that the training data is best fit,  this fit is measured using some loss function L</a:t>
                </a:r>
              </a:p>
              <a:p>
                <a:pPr lvl="1"/>
                <a:r>
                  <a:rPr lang="en-US" b="1" dirty="0"/>
                  <a:t>Some types of optimization can be solved analytically!</a:t>
                </a:r>
              </a:p>
              <a:p>
                <a:endParaRPr lang="en-US" dirty="0"/>
              </a:p>
              <a:p>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2"/>
                <a:stretch>
                  <a:fillRect l="-1244" t="-2029" r="-415"/>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t>What is Learning? </a:t>
            </a:r>
          </a:p>
        </p:txBody>
      </p:sp>
    </p:spTree>
    <p:extLst>
      <p:ext uri="{BB962C8B-B14F-4D97-AF65-F5344CB8AC3E}">
        <p14:creationId xmlns:p14="http://schemas.microsoft.com/office/powerpoint/2010/main" val="6876347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A6FB4-ECA8-254A-9CD9-11E6860649CA}"/>
              </a:ext>
            </a:extLst>
          </p:cNvPr>
          <p:cNvSpPr>
            <a:spLocks noGrp="1"/>
          </p:cNvSpPr>
          <p:nvPr>
            <p:ph type="title"/>
          </p:nvPr>
        </p:nvSpPr>
        <p:spPr/>
        <p:txBody>
          <a:bodyPr/>
          <a:lstStyle/>
          <a:p>
            <a:r>
              <a:rPr lang="en-US" dirty="0"/>
              <a:t>Train a simple classifier </a:t>
            </a:r>
          </a:p>
        </p:txBody>
      </p:sp>
      <p:sp>
        <p:nvSpPr>
          <p:cNvPr id="3" name="Content Placeholder 2">
            <a:extLst>
              <a:ext uri="{FF2B5EF4-FFF2-40B4-BE49-F238E27FC236}">
                <a16:creationId xmlns:a16="http://schemas.microsoft.com/office/drawing/2014/main" id="{2E8F0560-AC41-5844-BF2B-3A96F5995BB0}"/>
              </a:ext>
            </a:extLst>
          </p:cNvPr>
          <p:cNvSpPr>
            <a:spLocks noGrp="1"/>
          </p:cNvSpPr>
          <p:nvPr>
            <p:ph idx="1"/>
          </p:nvPr>
        </p:nvSpPr>
        <p:spPr/>
        <p:txBody>
          <a:bodyPr/>
          <a:lstStyle/>
          <a:p>
            <a:r>
              <a:rPr lang="en-US" dirty="0"/>
              <a:t>Follow steps in this blog </a:t>
            </a:r>
            <a:r>
              <a:rPr lang="en-US" dirty="0">
                <a:hlinkClick r:id="rId2"/>
              </a:rPr>
              <a:t>https://towardsdatascience.com/how-to-code-a-simple-neural-network-in-pytorch-for-absolute-beginners-8f5209c50fdd</a:t>
            </a:r>
            <a:endParaRPr lang="en-US" dirty="0"/>
          </a:p>
          <a:p>
            <a:r>
              <a:rPr lang="en-US" dirty="0"/>
              <a:t>Run the classifying cell types notebook</a:t>
            </a:r>
          </a:p>
        </p:txBody>
      </p:sp>
    </p:spTree>
    <p:extLst>
      <p:ext uri="{BB962C8B-B14F-4D97-AF65-F5344CB8AC3E}">
        <p14:creationId xmlns:p14="http://schemas.microsoft.com/office/powerpoint/2010/main" val="12354462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569259" y="1188571"/>
            <a:ext cx="10515600" cy="4351338"/>
          </a:xfrm>
        </p:spPr>
        <p:txBody>
          <a:bodyPr/>
          <a:lstStyle/>
          <a:p>
            <a:r>
              <a:rPr lang="en-US" dirty="0"/>
              <a:t>Very successful in images</a:t>
            </a:r>
          </a:p>
        </p:txBody>
      </p:sp>
      <p:sp>
        <p:nvSpPr>
          <p:cNvPr id="4" name="Title 3"/>
          <p:cNvSpPr>
            <a:spLocks noGrp="1"/>
          </p:cNvSpPr>
          <p:nvPr>
            <p:ph type="title"/>
          </p:nvPr>
        </p:nvSpPr>
        <p:spPr/>
        <p:txBody>
          <a:bodyPr>
            <a:normAutofit/>
          </a:bodyPr>
          <a:lstStyle/>
          <a:p>
            <a:r>
              <a:rPr lang="en-US" dirty="0"/>
              <a:t>Convolutional Neural Networks</a:t>
            </a:r>
          </a:p>
        </p:txBody>
      </p:sp>
      <p:pic>
        <p:nvPicPr>
          <p:cNvPr id="6" name="Picture 2" descr="http://richzhang.github.io/colorization/resources/images/teaser3.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42096" y="1641562"/>
            <a:ext cx="3430667" cy="235742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s://4.bp.blogspot.com/-D7MiFwqGuNw/Vbf3lq9z8-I/AAAAAAAAApw/2Pd1hMCsnBg/s1600/image00.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50251"/>
          <a:stretch/>
        </p:blipFill>
        <p:spPr bwMode="auto">
          <a:xfrm>
            <a:off x="5972763" y="4656325"/>
            <a:ext cx="3516589" cy="1767168"/>
          </a:xfrm>
          <a:prstGeom prst="rect">
            <a:avLst/>
          </a:prstGeom>
          <a:noFill/>
          <a:extLst>
            <a:ext uri="{909E8E84-426E-40DD-AFC4-6F175D3DCCD1}">
              <a14:hiddenFill xmlns:a14="http://schemas.microsoft.com/office/drawing/2010/main">
                <a:solidFill>
                  <a:srgbClr val="FFFFFF"/>
                </a:solidFill>
              </a14:hiddenFill>
            </a:ext>
          </a:extLst>
        </p:spPr>
      </p:pic>
      <p:pic>
        <p:nvPicPr>
          <p:cNvPr id="8" name="Content Placeholder 6"/>
          <p:cNvPicPr>
            <a:picLocks noChangeAspect="1"/>
          </p:cNvPicPr>
          <p:nvPr/>
        </p:nvPicPr>
        <p:blipFill rotWithShape="1">
          <a:blip r:embed="rId5"/>
          <a:srcRect l="9717" t="17025" r="24925" b="4651"/>
          <a:stretch/>
        </p:blipFill>
        <p:spPr>
          <a:xfrm>
            <a:off x="6831613" y="1534094"/>
            <a:ext cx="3475341" cy="2826650"/>
          </a:xfrm>
          <a:prstGeom prst="rect">
            <a:avLst/>
          </a:prstGeom>
        </p:spPr>
      </p:pic>
      <p:pic>
        <p:nvPicPr>
          <p:cNvPr id="9" name="Content Placeholder 5"/>
          <p:cNvPicPr>
            <a:picLocks noChangeAspect="1"/>
          </p:cNvPicPr>
          <p:nvPr/>
        </p:nvPicPr>
        <p:blipFill rotWithShape="1">
          <a:blip r:embed="rId6"/>
          <a:srcRect l="1385" t="13348" r="3571" b="936"/>
          <a:stretch/>
        </p:blipFill>
        <p:spPr>
          <a:xfrm>
            <a:off x="2191161" y="4360745"/>
            <a:ext cx="2236295" cy="2062749"/>
          </a:xfrm>
          <a:prstGeom prst="rect">
            <a:avLst/>
          </a:prstGeom>
        </p:spPr>
      </p:pic>
    </p:spTree>
    <p:extLst>
      <p:ext uri="{BB962C8B-B14F-4D97-AF65-F5344CB8AC3E}">
        <p14:creationId xmlns:p14="http://schemas.microsoft.com/office/powerpoint/2010/main" val="2791968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838200" y="860824"/>
            <a:ext cx="10515600" cy="4351338"/>
          </a:xfrm>
        </p:spPr>
        <p:txBody>
          <a:bodyPr/>
          <a:lstStyle/>
          <a:p>
            <a:r>
              <a:rPr lang="en-US" dirty="0"/>
              <a:t>Only pixels that are close to each other in the image interact with each other (convolution layer)</a:t>
            </a:r>
          </a:p>
          <a:p>
            <a:r>
              <a:rPr lang="en-US" dirty="0"/>
              <a:t>Weight matrices are highly structured</a:t>
            </a:r>
          </a:p>
          <a:p>
            <a:r>
              <a:rPr lang="en-US" dirty="0"/>
              <a:t>“Pooling” helps to simplify output of convolution layer</a:t>
            </a:r>
          </a:p>
        </p:txBody>
      </p:sp>
      <p:sp>
        <p:nvSpPr>
          <p:cNvPr id="4" name="Title 3"/>
          <p:cNvSpPr>
            <a:spLocks noGrp="1"/>
          </p:cNvSpPr>
          <p:nvPr>
            <p:ph type="title"/>
          </p:nvPr>
        </p:nvSpPr>
        <p:spPr>
          <a:xfrm>
            <a:off x="777240" y="-25715"/>
            <a:ext cx="10515600" cy="1325563"/>
          </a:xfrm>
        </p:spPr>
        <p:txBody>
          <a:bodyPr>
            <a:normAutofit/>
          </a:bodyPr>
          <a:lstStyle/>
          <a:p>
            <a:r>
              <a:rPr lang="en-US" dirty="0"/>
              <a:t>Convolutional Neural Networks</a:t>
            </a:r>
          </a:p>
        </p:txBody>
      </p:sp>
      <p:pic>
        <p:nvPicPr>
          <p:cNvPr id="2" name="Picture 1"/>
          <p:cNvPicPr>
            <a:picLocks noChangeAspect="1"/>
          </p:cNvPicPr>
          <p:nvPr/>
        </p:nvPicPr>
        <p:blipFill rotWithShape="1">
          <a:blip r:embed="rId2"/>
          <a:srcRect l="1050" t="40397" r="2792" b="14686"/>
          <a:stretch/>
        </p:blipFill>
        <p:spPr>
          <a:xfrm>
            <a:off x="2499360" y="3064435"/>
            <a:ext cx="7071360" cy="3378409"/>
          </a:xfrm>
          <a:prstGeom prst="rect">
            <a:avLst/>
          </a:prstGeom>
        </p:spPr>
      </p:pic>
      <p:sp>
        <p:nvSpPr>
          <p:cNvPr id="6" name="TextBox 5"/>
          <p:cNvSpPr txBox="1"/>
          <p:nvPr/>
        </p:nvSpPr>
        <p:spPr>
          <a:xfrm>
            <a:off x="9245600" y="6306532"/>
            <a:ext cx="1422400" cy="338554"/>
          </a:xfrm>
          <a:prstGeom prst="rect">
            <a:avLst/>
          </a:prstGeom>
          <a:noFill/>
        </p:spPr>
        <p:txBody>
          <a:bodyPr wrap="square" rtlCol="0">
            <a:spAutoFit/>
          </a:bodyPr>
          <a:lstStyle/>
          <a:p>
            <a:r>
              <a:rPr lang="en-US" sz="1600" dirty="0" err="1"/>
              <a:t>Yann</a:t>
            </a:r>
            <a:r>
              <a:rPr lang="en-US" sz="1600" dirty="0"/>
              <a:t> </a:t>
            </a:r>
            <a:r>
              <a:rPr lang="en-US" sz="1600" dirty="0" err="1"/>
              <a:t>LeCun</a:t>
            </a:r>
            <a:endParaRPr lang="en-US" sz="1600" dirty="0"/>
          </a:p>
        </p:txBody>
      </p:sp>
    </p:spTree>
    <p:extLst>
      <p:ext uri="{BB962C8B-B14F-4D97-AF65-F5344CB8AC3E}">
        <p14:creationId xmlns:p14="http://schemas.microsoft.com/office/powerpoint/2010/main" val="30997855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Weights from the first layer tend to look like directional filters after training</a:t>
            </a:r>
          </a:p>
          <a:p>
            <a:pPr lvl="1"/>
            <a:r>
              <a:rPr lang="en-US" dirty="0"/>
              <a:t>Detects edges, color change, etc.</a:t>
            </a:r>
          </a:p>
        </p:txBody>
      </p:sp>
      <p:sp>
        <p:nvSpPr>
          <p:cNvPr id="3" name="Title 2"/>
          <p:cNvSpPr>
            <a:spLocks noGrp="1"/>
          </p:cNvSpPr>
          <p:nvPr>
            <p:ph type="title"/>
          </p:nvPr>
        </p:nvSpPr>
        <p:spPr/>
        <p:txBody>
          <a:bodyPr>
            <a:normAutofit/>
          </a:bodyPr>
          <a:lstStyle/>
          <a:p>
            <a:r>
              <a:rPr lang="en-US" dirty="0"/>
              <a:t>Convolutional Neural Networks</a:t>
            </a:r>
          </a:p>
        </p:txBody>
      </p:sp>
      <p:pic>
        <p:nvPicPr>
          <p:cNvPr id="4" name="Picture 3"/>
          <p:cNvPicPr>
            <a:picLocks noChangeAspect="1"/>
          </p:cNvPicPr>
          <p:nvPr/>
        </p:nvPicPr>
        <p:blipFill rotWithShape="1">
          <a:blip r:embed="rId2"/>
          <a:srcRect l="3267" t="31258" r="7386" b="31258"/>
          <a:stretch/>
        </p:blipFill>
        <p:spPr>
          <a:xfrm>
            <a:off x="2140569" y="3200030"/>
            <a:ext cx="7910862" cy="3394377"/>
          </a:xfrm>
          <a:prstGeom prst="rect">
            <a:avLst/>
          </a:prstGeom>
        </p:spPr>
      </p:pic>
    </p:spTree>
    <p:extLst>
      <p:ext uri="{BB962C8B-B14F-4D97-AF65-F5344CB8AC3E}">
        <p14:creationId xmlns:p14="http://schemas.microsoft.com/office/powerpoint/2010/main" val="42074749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3"/>
          <a:srcRect l="12146" t="22989" r="12783" b="20068"/>
          <a:stretch/>
        </p:blipFill>
        <p:spPr>
          <a:xfrm>
            <a:off x="2137352" y="1645921"/>
            <a:ext cx="7341928" cy="3779808"/>
          </a:xfrm>
          <a:prstGeom prst="rect">
            <a:avLst/>
          </a:prstGeom>
        </p:spPr>
      </p:pic>
      <p:sp>
        <p:nvSpPr>
          <p:cNvPr id="3" name="Title 2"/>
          <p:cNvSpPr>
            <a:spLocks noGrp="1"/>
          </p:cNvSpPr>
          <p:nvPr>
            <p:ph type="title"/>
          </p:nvPr>
        </p:nvSpPr>
        <p:spPr/>
        <p:txBody>
          <a:bodyPr>
            <a:normAutofit/>
          </a:bodyPr>
          <a:lstStyle/>
          <a:p>
            <a:r>
              <a:rPr lang="en-US" dirty="0"/>
              <a:t>Convolutional Neural Networks (CNNs)</a:t>
            </a:r>
          </a:p>
        </p:txBody>
      </p:sp>
      <p:sp>
        <p:nvSpPr>
          <p:cNvPr id="6" name="TextBox 5"/>
          <p:cNvSpPr txBox="1"/>
          <p:nvPr/>
        </p:nvSpPr>
        <p:spPr>
          <a:xfrm>
            <a:off x="8499836" y="6306532"/>
            <a:ext cx="2168165" cy="338554"/>
          </a:xfrm>
          <a:prstGeom prst="rect">
            <a:avLst/>
          </a:prstGeom>
          <a:noFill/>
        </p:spPr>
        <p:txBody>
          <a:bodyPr wrap="square" rtlCol="0">
            <a:spAutoFit/>
          </a:bodyPr>
          <a:lstStyle/>
          <a:p>
            <a:r>
              <a:rPr lang="en-US" sz="1600" dirty="0" err="1"/>
              <a:t>Goodfellow</a:t>
            </a:r>
            <a:r>
              <a:rPr lang="en-US" sz="1600" dirty="0"/>
              <a:t> et al., 2016</a:t>
            </a:r>
          </a:p>
        </p:txBody>
      </p:sp>
    </p:spTree>
    <p:extLst>
      <p:ext uri="{BB962C8B-B14F-4D97-AF65-F5344CB8AC3E}">
        <p14:creationId xmlns:p14="http://schemas.microsoft.com/office/powerpoint/2010/main" val="15535032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91AFBB-F4B2-6948-8339-04244BC762E7}"/>
              </a:ext>
            </a:extLst>
          </p:cNvPr>
          <p:cNvSpPr>
            <a:spLocks noGrp="1"/>
          </p:cNvSpPr>
          <p:nvPr>
            <p:ph type="title"/>
          </p:nvPr>
        </p:nvSpPr>
        <p:spPr/>
        <p:txBody>
          <a:bodyPr/>
          <a:lstStyle/>
          <a:p>
            <a:r>
              <a:rPr lang="en-US" dirty="0"/>
              <a:t>Graph Neural Networks</a:t>
            </a:r>
          </a:p>
        </p:txBody>
      </p:sp>
      <p:pic>
        <p:nvPicPr>
          <p:cNvPr id="4" name="Picture 3">
            <a:extLst>
              <a:ext uri="{FF2B5EF4-FFF2-40B4-BE49-F238E27FC236}">
                <a16:creationId xmlns:a16="http://schemas.microsoft.com/office/drawing/2014/main" id="{1E3F2A20-79BE-CD4D-8318-910BC799319F}"/>
              </a:ext>
            </a:extLst>
          </p:cNvPr>
          <p:cNvPicPr>
            <a:picLocks noChangeAspect="1"/>
          </p:cNvPicPr>
          <p:nvPr/>
        </p:nvPicPr>
        <p:blipFill>
          <a:blip r:embed="rId2"/>
          <a:stretch>
            <a:fillRect/>
          </a:stretch>
        </p:blipFill>
        <p:spPr>
          <a:xfrm>
            <a:off x="2028449" y="2347783"/>
            <a:ext cx="7647972" cy="2633663"/>
          </a:xfrm>
          <a:prstGeom prst="rect">
            <a:avLst/>
          </a:prstGeom>
        </p:spPr>
      </p:pic>
      <p:sp>
        <p:nvSpPr>
          <p:cNvPr id="5" name="TextBox 4">
            <a:extLst>
              <a:ext uri="{FF2B5EF4-FFF2-40B4-BE49-F238E27FC236}">
                <a16:creationId xmlns:a16="http://schemas.microsoft.com/office/drawing/2014/main" id="{111D31E3-0237-D247-B876-5B9672582621}"/>
              </a:ext>
            </a:extLst>
          </p:cNvPr>
          <p:cNvSpPr txBox="1"/>
          <p:nvPr/>
        </p:nvSpPr>
        <p:spPr>
          <a:xfrm>
            <a:off x="6350643" y="6030410"/>
            <a:ext cx="1729704" cy="369332"/>
          </a:xfrm>
          <a:prstGeom prst="rect">
            <a:avLst/>
          </a:prstGeom>
          <a:noFill/>
        </p:spPr>
        <p:txBody>
          <a:bodyPr wrap="none" rtlCol="0">
            <a:spAutoFit/>
          </a:bodyPr>
          <a:lstStyle/>
          <a:p>
            <a:r>
              <a:rPr lang="en-US" dirty="0"/>
              <a:t>[Hamilton et. Al]</a:t>
            </a:r>
          </a:p>
        </p:txBody>
      </p:sp>
    </p:spTree>
    <p:extLst>
      <p:ext uri="{BB962C8B-B14F-4D97-AF65-F5344CB8AC3E}">
        <p14:creationId xmlns:p14="http://schemas.microsoft.com/office/powerpoint/2010/main" val="16720285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Useful when time is important</a:t>
            </a:r>
          </a:p>
        </p:txBody>
      </p:sp>
      <p:sp>
        <p:nvSpPr>
          <p:cNvPr id="3" name="Title 2"/>
          <p:cNvSpPr>
            <a:spLocks noGrp="1"/>
          </p:cNvSpPr>
          <p:nvPr>
            <p:ph type="title"/>
          </p:nvPr>
        </p:nvSpPr>
        <p:spPr/>
        <p:txBody>
          <a:bodyPr>
            <a:normAutofit/>
          </a:bodyPr>
          <a:lstStyle/>
          <a:p>
            <a:r>
              <a:rPr lang="en-US" dirty="0"/>
              <a:t>Recurrent Neural Networks (RNNs)</a:t>
            </a:r>
          </a:p>
        </p:txBody>
      </p:sp>
      <p:pic>
        <p:nvPicPr>
          <p:cNvPr id="4" name="Picture 4" descr="https://4.bp.blogspot.com/-D7MiFwqGuNw/Vbf3lq9z8-I/AAAAAAAAApw/2Pd1hMCsnBg/s1600/image00.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0215" r="24991"/>
          <a:stretch/>
        </p:blipFill>
        <p:spPr bwMode="auto">
          <a:xfrm>
            <a:off x="7848600" y="4541715"/>
            <a:ext cx="1752600" cy="1767168"/>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4"/>
          <p:cNvPicPr>
            <a:picLocks noChangeAspect="1"/>
          </p:cNvPicPr>
          <p:nvPr/>
        </p:nvPicPr>
        <p:blipFill rotWithShape="1">
          <a:blip r:embed="rId3"/>
          <a:srcRect l="3629" t="22988" r="5808" b="7546"/>
          <a:stretch/>
        </p:blipFill>
        <p:spPr>
          <a:xfrm>
            <a:off x="6636963" y="1382756"/>
            <a:ext cx="3854655" cy="3024022"/>
          </a:xfrm>
          <a:prstGeom prst="rect">
            <a:avLst/>
          </a:prstGeom>
        </p:spPr>
      </p:pic>
      <p:pic>
        <p:nvPicPr>
          <p:cNvPr id="6" name="Content Placeholder 5"/>
          <p:cNvPicPr>
            <a:picLocks noChangeAspect="1"/>
          </p:cNvPicPr>
          <p:nvPr/>
        </p:nvPicPr>
        <p:blipFill rotWithShape="1">
          <a:blip r:embed="rId4"/>
          <a:srcRect l="1385" t="13348" r="3571" b="936"/>
          <a:stretch/>
        </p:blipFill>
        <p:spPr>
          <a:xfrm>
            <a:off x="1739346" y="2794978"/>
            <a:ext cx="3423037" cy="3157395"/>
          </a:xfrm>
          <a:prstGeom prst="rect">
            <a:avLst/>
          </a:prstGeom>
        </p:spPr>
      </p:pic>
    </p:spTree>
    <p:extLst>
      <p:ext uri="{BB962C8B-B14F-4D97-AF65-F5344CB8AC3E}">
        <p14:creationId xmlns:p14="http://schemas.microsoft.com/office/powerpoint/2010/main" val="179256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In </a:t>
            </a:r>
            <a:r>
              <a:rPr lang="en-US" dirty="0" err="1"/>
              <a:t>feedforward</a:t>
            </a:r>
            <a:r>
              <a:rPr lang="en-US" dirty="0"/>
              <a:t> nets (everything we’ve considered so far), activations of later layers are completely determined by the input</a:t>
            </a:r>
          </a:p>
          <a:p>
            <a:r>
              <a:rPr lang="en-US" dirty="0"/>
              <a:t>RNNs allow the hidden layers to be affected by activations at earlier times (i.e. feedback)</a:t>
            </a:r>
          </a:p>
          <a:p>
            <a:pPr lvl="1"/>
            <a:r>
              <a:rPr lang="en-US" dirty="0"/>
              <a:t>E.g. a neuron’s activation may include as input its activation at an earlier time</a:t>
            </a:r>
          </a:p>
          <a:p>
            <a:pPr lvl="1"/>
            <a:r>
              <a:rPr lang="en-US" dirty="0"/>
              <a:t>Cycles are now included in the network</a:t>
            </a:r>
          </a:p>
          <a:p>
            <a:r>
              <a:rPr lang="en-US" dirty="0"/>
              <a:t>This time-varying behavior make RNNs useful for analyzing data that change over time (e.g. speech)</a:t>
            </a:r>
          </a:p>
          <a:p>
            <a:r>
              <a:rPr lang="en-US" dirty="0"/>
              <a:t>Training can be difficult for long-term dependencies</a:t>
            </a:r>
          </a:p>
          <a:p>
            <a:endParaRPr lang="en-US" dirty="0"/>
          </a:p>
        </p:txBody>
      </p:sp>
      <p:sp>
        <p:nvSpPr>
          <p:cNvPr id="3" name="Title 2"/>
          <p:cNvSpPr>
            <a:spLocks noGrp="1"/>
          </p:cNvSpPr>
          <p:nvPr>
            <p:ph type="title"/>
          </p:nvPr>
        </p:nvSpPr>
        <p:spPr/>
        <p:txBody>
          <a:bodyPr>
            <a:normAutofit/>
          </a:bodyPr>
          <a:lstStyle/>
          <a:p>
            <a:r>
              <a:rPr lang="en-US" dirty="0"/>
              <a:t>Recurrent Neural Networks (RNNs)</a:t>
            </a:r>
          </a:p>
        </p:txBody>
      </p:sp>
    </p:spTree>
    <p:extLst>
      <p:ext uri="{BB962C8B-B14F-4D97-AF65-F5344CB8AC3E}">
        <p14:creationId xmlns:p14="http://schemas.microsoft.com/office/powerpoint/2010/main" val="2223239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a:t>
            </a:r>
          </a:p>
        </p:txBody>
      </p:sp>
      <p:sp>
        <p:nvSpPr>
          <p:cNvPr id="4" name="TextBox 3"/>
          <p:cNvSpPr txBox="1"/>
          <p:nvPr/>
        </p:nvSpPr>
        <p:spPr>
          <a:xfrm>
            <a:off x="1981201" y="6379286"/>
            <a:ext cx="8229599" cy="276999"/>
          </a:xfrm>
          <a:prstGeom prst="rect">
            <a:avLst/>
          </a:prstGeom>
          <a:noFill/>
        </p:spPr>
        <p:txBody>
          <a:bodyPr wrap="square" rtlCol="0">
            <a:spAutoFit/>
          </a:bodyPr>
          <a:lstStyle/>
          <a:p>
            <a:r>
              <a:rPr lang="en-US" sz="1200" dirty="0"/>
              <a:t>By </a:t>
            </a:r>
            <a:r>
              <a:rPr lang="en-US" sz="1200" dirty="0" err="1"/>
              <a:t>Chrislb</a:t>
            </a:r>
            <a:r>
              <a:rPr lang="en-US" sz="1200" dirty="0"/>
              <a:t> - created by </a:t>
            </a:r>
            <a:r>
              <a:rPr lang="en-US" sz="1200" dirty="0" err="1"/>
              <a:t>Chrislb</a:t>
            </a:r>
            <a:r>
              <a:rPr lang="en-US" sz="1200" dirty="0"/>
              <a:t>, CC BY-SA 3.0, https://commons.wikimedia.org/w/index.php?curid=224513</a:t>
            </a:r>
          </a:p>
        </p:txBody>
      </p:sp>
      <p:pic>
        <p:nvPicPr>
          <p:cNvPr id="7" name="Picture 6">
            <a:extLst>
              <a:ext uri="{FF2B5EF4-FFF2-40B4-BE49-F238E27FC236}">
                <a16:creationId xmlns:a16="http://schemas.microsoft.com/office/drawing/2014/main" id="{274CE9B1-A866-8D44-AC03-3A7DA58AE5DA}"/>
              </a:ext>
            </a:extLst>
          </p:cNvPr>
          <p:cNvPicPr>
            <a:picLocks noChangeAspect="1"/>
          </p:cNvPicPr>
          <p:nvPr/>
        </p:nvPicPr>
        <p:blipFill>
          <a:blip r:embed="rId2"/>
          <a:stretch>
            <a:fillRect/>
          </a:stretch>
        </p:blipFill>
        <p:spPr>
          <a:xfrm>
            <a:off x="1519767" y="1335616"/>
            <a:ext cx="7797800" cy="4559300"/>
          </a:xfrm>
          <a:prstGeom prst="rect">
            <a:avLst/>
          </a:prstGeom>
        </p:spPr>
      </p:pic>
    </p:spTree>
    <p:extLst>
      <p:ext uri="{BB962C8B-B14F-4D97-AF65-F5344CB8AC3E}">
        <p14:creationId xmlns:p14="http://schemas.microsoft.com/office/powerpoint/2010/main" val="19227802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Attempts to compress the data and then reconstruct the input</a:t>
            </a:r>
          </a:p>
        </p:txBody>
      </p:sp>
      <p:sp>
        <p:nvSpPr>
          <p:cNvPr id="3" name="Title 2"/>
          <p:cNvSpPr>
            <a:spLocks noGrp="1"/>
          </p:cNvSpPr>
          <p:nvPr>
            <p:ph type="title"/>
          </p:nvPr>
        </p:nvSpPr>
        <p:spPr/>
        <p:txBody>
          <a:bodyPr/>
          <a:lstStyle/>
          <a:p>
            <a:r>
              <a:rPr lang="en-US" dirty="0" err="1"/>
              <a:t>Autoencoders</a:t>
            </a:r>
            <a:endParaRPr lang="en-US" dirty="0"/>
          </a:p>
        </p:txBody>
      </p:sp>
      <p:pic>
        <p:nvPicPr>
          <p:cNvPr id="18434" name="Picture 2" descr="https://upload.wikimedia.org/wikipedia/commons/2/28/Autoencoder_structur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21" y="2562974"/>
            <a:ext cx="6101080" cy="456003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732344" y="6442842"/>
            <a:ext cx="7330440" cy="261610"/>
          </a:xfrm>
          <a:prstGeom prst="rect">
            <a:avLst/>
          </a:prstGeom>
          <a:noFill/>
        </p:spPr>
        <p:txBody>
          <a:bodyPr wrap="square" rtlCol="0">
            <a:spAutoFit/>
          </a:bodyPr>
          <a:lstStyle/>
          <a:p>
            <a:r>
              <a:rPr lang="en-US" sz="1100" dirty="0"/>
              <a:t>By </a:t>
            </a:r>
            <a:r>
              <a:rPr lang="en-US" sz="1100" dirty="0" err="1"/>
              <a:t>Chervinskii</a:t>
            </a:r>
            <a:r>
              <a:rPr lang="en-US" sz="1100" dirty="0"/>
              <a:t> - Own work, CC BY-SA 4.0, https://commons.wikimedia.org/w/index.php?curid=45555552</a:t>
            </a:r>
            <a:endParaRPr lang="en-US" dirty="0"/>
          </a:p>
        </p:txBody>
      </p:sp>
      <p:sp>
        <p:nvSpPr>
          <p:cNvPr id="6" name="TextBox 5"/>
          <p:cNvSpPr txBox="1"/>
          <p:nvPr/>
        </p:nvSpPr>
        <p:spPr>
          <a:xfrm rot="5400000">
            <a:off x="8146566" y="3855720"/>
            <a:ext cx="1605216" cy="369332"/>
          </a:xfrm>
          <a:prstGeom prst="rect">
            <a:avLst/>
          </a:prstGeom>
          <a:noFill/>
        </p:spPr>
        <p:txBody>
          <a:bodyPr wrap="square" rtlCol="0">
            <a:spAutoFit/>
          </a:bodyPr>
          <a:lstStyle/>
          <a:p>
            <a:r>
              <a:rPr lang="en-US" dirty="0"/>
              <a:t>Reconstruction</a:t>
            </a:r>
          </a:p>
        </p:txBody>
      </p:sp>
      <p:sp>
        <p:nvSpPr>
          <p:cNvPr id="8" name="TextBox 7"/>
          <p:cNvSpPr txBox="1"/>
          <p:nvPr/>
        </p:nvSpPr>
        <p:spPr>
          <a:xfrm>
            <a:off x="2280167" y="3053112"/>
            <a:ext cx="2002242" cy="369332"/>
          </a:xfrm>
          <a:prstGeom prst="rect">
            <a:avLst/>
          </a:prstGeom>
          <a:noFill/>
        </p:spPr>
        <p:txBody>
          <a:bodyPr wrap="square" rtlCol="0">
            <a:spAutoFit/>
          </a:bodyPr>
          <a:lstStyle/>
          <a:p>
            <a:r>
              <a:rPr lang="en-US" dirty="0"/>
              <a:t>“Bottleneck” layer</a:t>
            </a:r>
          </a:p>
        </p:txBody>
      </p:sp>
    </p:spTree>
    <p:extLst>
      <p:ext uri="{BB962C8B-B14F-4D97-AF65-F5344CB8AC3E}">
        <p14:creationId xmlns:p14="http://schemas.microsoft.com/office/powerpoint/2010/main" val="733223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r>
                  <a:rPr lang="en-US" dirty="0"/>
                  <a:t>Labels are in </a:t>
                </a:r>
                <a14:m>
                  <m:oMath xmlns:m="http://schemas.openxmlformats.org/officeDocument/2006/math">
                    <m:r>
                      <a:rPr lang="en-US" b="0" i="1" smtClean="0">
                        <a:latin typeface="Cambria Math" panose="02040503050406030204" pitchFamily="18" charset="0"/>
                      </a:rPr>
                      <m:t>𝒴</m:t>
                    </m:r>
                  </m:oMath>
                </a14:m>
                <a:endParaRPr lang="en-US" b="0" dirty="0"/>
              </a:p>
              <a:p>
                <a:pPr lvl="1"/>
                <a:r>
                  <a:rPr lang="en-US" dirty="0"/>
                  <a:t>Discrete (classification)</a:t>
                </a:r>
              </a:p>
              <a:p>
                <a:pPr lvl="1"/>
                <a:r>
                  <a:rPr lang="en-US" dirty="0"/>
                  <a:t>Continuous (regression)</a:t>
                </a:r>
              </a:p>
              <a:p>
                <a:r>
                  <a:rPr lang="en-US" b="1" i="1" dirty="0"/>
                  <a:t>Loss function</a:t>
                </a:r>
                <a:r>
                  <a:rPr lang="en-US" dirty="0"/>
                  <a:t> </a:t>
                </a:r>
                <a14:m>
                  <m:oMath xmlns:m="http://schemas.openxmlformats.org/officeDocument/2006/math">
                    <m:r>
                      <a:rPr lang="en-US" b="0" i="1" smtClean="0">
                        <a:latin typeface="Cambria Math" panose="02040503050406030204" pitchFamily="18" charset="0"/>
                      </a:rPr>
                      <m:t>𝐿</m:t>
                    </m:r>
                    <m:r>
                      <a:rPr lang="en-US" b="0" i="1" smtClean="0">
                        <a:latin typeface="Cambria Math" panose="02040503050406030204" pitchFamily="18" charset="0"/>
                      </a:rPr>
                      <m:t>:</m:t>
                    </m:r>
                    <m:r>
                      <a:rPr lang="en-US" b="0" i="1" smtClean="0">
                        <a:latin typeface="Cambria Math" panose="02040503050406030204" pitchFamily="18" charset="0"/>
                      </a:rPr>
                      <m:t>𝒴</m:t>
                    </m:r>
                    <m:r>
                      <a:rPr lang="en-US" b="0" i="1" smtClean="0">
                        <a:latin typeface="Cambria Math" panose="02040503050406030204" pitchFamily="18" charset="0"/>
                      </a:rPr>
                      <m:t>×</m:t>
                    </m:r>
                    <m:r>
                      <a:rPr lang="en-US" b="0" i="1" smtClean="0">
                        <a:latin typeface="Cambria Math" panose="02040503050406030204" pitchFamily="18" charset="0"/>
                      </a:rPr>
                      <m:t>𝒴</m:t>
                    </m:r>
                    <m:r>
                      <a:rPr lang="en-US" b="0" i="1" smtClean="0">
                        <a:latin typeface="Cambria Math" panose="02040503050406030204" pitchFamily="18" charset="0"/>
                      </a:rPr>
                      <m:t>→</m:t>
                    </m:r>
                    <m:r>
                      <a:rPr lang="en-US" b="0" i="1" smtClean="0">
                        <a:latin typeface="Cambria Math" panose="02040503050406030204" pitchFamily="18" charset="0"/>
                      </a:rPr>
                      <m:t>ℝ</m:t>
                    </m:r>
                  </m:oMath>
                </a14:m>
                <a:endParaRPr lang="en-US" dirty="0"/>
              </a:p>
              <a:p>
                <a14:m>
                  <m:oMath xmlns:m="http://schemas.openxmlformats.org/officeDocument/2006/math">
                    <m:r>
                      <a:rPr lang="en-US" b="0" i="1" smtClean="0">
                        <a:latin typeface="Cambria Math" panose="02040503050406030204" pitchFamily="18" charset="0"/>
                      </a:rPr>
                      <m:t>𝐿</m:t>
                    </m:r>
                  </m:oMath>
                </a14:m>
                <a:r>
                  <a:rPr lang="en-US" dirty="0"/>
                  <a:t> maps decisions/predictions to a cost.</a:t>
                </a:r>
              </a:p>
              <a:p>
                <a:pPr lvl="1"/>
                <a14:m>
                  <m:oMath xmlns:m="http://schemas.openxmlformats.org/officeDocument/2006/math">
                    <m:r>
                      <a:rPr lang="en-US" b="0" i="1" smtClean="0">
                        <a:latin typeface="Cambria Math" panose="02040503050406030204" pitchFamily="18" charset="0"/>
                      </a:rPr>
                      <m:t>𝐿</m:t>
                    </m:r>
                    <m:r>
                      <a:rPr lang="en-US" b="0" i="1" smtClean="0">
                        <a:latin typeface="Cambria Math" panose="02040503050406030204" pitchFamily="18" charset="0"/>
                      </a:rPr>
                      <m:t>(</m:t>
                    </m:r>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oMath>
                </a14:m>
                <a:r>
                  <a:rPr lang="en-US" dirty="0"/>
                  <a:t> is the penalty for predicting </a:t>
                </a:r>
                <a14:m>
                  <m:oMath xmlns:m="http://schemas.openxmlformats.org/officeDocument/2006/math">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oMath>
                </a14:m>
                <a:r>
                  <a:rPr lang="en-US" dirty="0"/>
                  <a:t> when the true label is </a:t>
                </a:r>
                <a14:m>
                  <m:oMath xmlns:m="http://schemas.openxmlformats.org/officeDocument/2006/math">
                    <m:r>
                      <a:rPr lang="en-US" b="0" i="1" smtClean="0">
                        <a:latin typeface="Cambria Math" panose="02040503050406030204" pitchFamily="18" charset="0"/>
                      </a:rPr>
                      <m:t>𝑦</m:t>
                    </m:r>
                  </m:oMath>
                </a14:m>
                <a:endParaRPr lang="en-US" dirty="0"/>
              </a:p>
              <a:p>
                <a:r>
                  <a:rPr lang="en-US" dirty="0"/>
                  <a:t>Standard choice for regression is </a:t>
                </a:r>
                <a:r>
                  <a:rPr lang="en-US" b="1" i="1" dirty="0"/>
                  <a:t>mean squared error</a:t>
                </a:r>
                <a:r>
                  <a:rPr lang="en-US" dirty="0"/>
                  <a:t> (MSE)</a:t>
                </a:r>
              </a:p>
              <a:p>
                <a:pPr lvl="1"/>
                <a14:m>
                  <m:oMath xmlns:m="http://schemas.openxmlformats.org/officeDocument/2006/math">
                    <m:r>
                      <a:rPr lang="en-US" b="0" i="1" smtClean="0">
                        <a:latin typeface="Cambria Math" panose="02040503050406030204" pitchFamily="18" charset="0"/>
                      </a:rPr>
                      <m:t>𝐿</m:t>
                    </m:r>
                    <m:d>
                      <m:dPr>
                        <m:ctrlPr>
                          <a:rPr lang="en-US" b="0" i="1" smtClean="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m:t>
                        </m:r>
                        <m:r>
                          <a:rPr lang="en-US" i="1">
                            <a:latin typeface="Cambria Math" panose="02040503050406030204" pitchFamily="18" charset="0"/>
                          </a:rPr>
                          <m:t>𝑦</m:t>
                        </m:r>
                      </m:e>
                    </m:d>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r>
                              <a:rPr lang="en-US" b="0" i="1" smtClean="0">
                                <a:latin typeface="Cambria Math" panose="02040503050406030204" pitchFamily="18" charset="0"/>
                              </a:rPr>
                              <m:t>𝑦</m:t>
                            </m:r>
                          </m:e>
                        </m:d>
                      </m:e>
                      <m:sup>
                        <m:r>
                          <a:rPr lang="en-US" b="0" i="1" smtClean="0">
                            <a:latin typeface="Cambria Math" panose="02040503050406030204" pitchFamily="18" charset="0"/>
                          </a:rPr>
                          <m:t>2</m:t>
                        </m:r>
                      </m:sup>
                    </m:sSup>
                  </m:oMath>
                </a14:m>
                <a:endParaRPr lang="en-US" dirty="0"/>
              </a:p>
              <a:p>
                <a:r>
                  <a:rPr lang="en-US" dirty="0"/>
                  <a:t>Absolute loss: </a:t>
                </a:r>
                <a14:m>
                  <m:oMath xmlns:m="http://schemas.openxmlformats.org/officeDocument/2006/math">
                    <m:r>
                      <a:rPr lang="en-US" i="1">
                        <a:latin typeface="Cambria Math" panose="02040503050406030204" pitchFamily="18" charset="0"/>
                      </a:rPr>
                      <m:t>𝐿</m:t>
                    </m:r>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m:t>
                        </m:r>
                        <m:r>
                          <a:rPr lang="en-US" i="1">
                            <a:latin typeface="Cambria Math" panose="02040503050406030204" pitchFamily="18" charset="0"/>
                          </a:rPr>
                          <m:t>𝑦</m:t>
                        </m:r>
                      </m:e>
                    </m:d>
                    <m:r>
                      <a:rPr lang="en-US" i="1">
                        <a:latin typeface="Cambria Math" panose="02040503050406030204" pitchFamily="18" charset="0"/>
                      </a:rPr>
                      <m:t>=</m:t>
                    </m:r>
                    <m:d>
                      <m:dPr>
                        <m:begChr m:val="|"/>
                        <m:endChr m:val="|"/>
                        <m:ctrlPr>
                          <a:rPr lang="en-US" b="0" i="1" smtClean="0">
                            <a:latin typeface="Cambria Math" panose="02040503050406030204" pitchFamily="18" charset="0"/>
                          </a:rPr>
                        </m:ctrlPr>
                      </m:dPr>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r>
                          <a:rPr lang="en-US" b="0" i="1" smtClean="0">
                            <a:latin typeface="Cambria Math" panose="02040503050406030204" pitchFamily="18" charset="0"/>
                          </a:rPr>
                          <m:t>−</m:t>
                        </m:r>
                        <m:r>
                          <a:rPr lang="en-US" b="0" i="1" smtClean="0">
                            <a:latin typeface="Cambria Math" panose="02040503050406030204" pitchFamily="18" charset="0"/>
                          </a:rPr>
                          <m:t>𝑦</m:t>
                        </m:r>
                      </m:e>
                    </m:d>
                  </m:oMath>
                </a14:m>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3"/>
                <a:stretch>
                  <a:fillRect l="-1244" t="-2029"/>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solidFill>
                  <a:schemeClr val="tx1"/>
                </a:solidFill>
              </a:rPr>
              <a:t>Loss functions</a:t>
            </a:r>
          </a:p>
        </p:txBody>
      </p:sp>
    </p:spTree>
    <p:extLst>
      <p:ext uri="{BB962C8B-B14F-4D97-AF65-F5344CB8AC3E}">
        <p14:creationId xmlns:p14="http://schemas.microsoft.com/office/powerpoint/2010/main" val="9124371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1150" y="-53226"/>
            <a:ext cx="10515600" cy="1325563"/>
          </a:xfrm>
        </p:spPr>
        <p:txBody>
          <a:bodyPr/>
          <a:lstStyle/>
          <a:p>
            <a:r>
              <a:rPr lang="en-US" dirty="0"/>
              <a:t>Loss Minimization</a:t>
            </a:r>
          </a:p>
        </p:txBody>
      </p:sp>
      <p:pic>
        <p:nvPicPr>
          <p:cNvPr id="4" name="Picture 2" descr="http://neuralnetworksanddeeplearning.com/images/valley.png"/>
          <p:cNvPicPr>
            <a:picLocks noChangeAspect="1" noChangeArrowheads="1"/>
          </p:cNvPicPr>
          <p:nvPr/>
        </p:nvPicPr>
        <p:blipFill rotWithShape="1">
          <a:blip r:embed="rId2">
            <a:extLst>
              <a:ext uri="{28A0092B-C50C-407E-A947-70E740481C1C}">
                <a14:useLocalDpi xmlns:a14="http://schemas.microsoft.com/office/drawing/2010/main" val="0"/>
              </a:ext>
            </a:extLst>
          </a:blip>
          <a:srcRect t="13448" r="8125" b="8748"/>
          <a:stretch/>
        </p:blipFill>
        <p:spPr bwMode="auto">
          <a:xfrm>
            <a:off x="2399318" y="1361517"/>
            <a:ext cx="5897880" cy="376438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p:cNvCxnSpPr/>
          <p:nvPr/>
        </p:nvCxnSpPr>
        <p:spPr>
          <a:xfrm flipH="1" flipV="1">
            <a:off x="6028950" y="4051213"/>
            <a:ext cx="2268249" cy="322728"/>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6" name="TextBox 5"/>
          <p:cNvSpPr txBox="1"/>
          <p:nvPr/>
        </p:nvSpPr>
        <p:spPr>
          <a:xfrm>
            <a:off x="8427903" y="4212577"/>
            <a:ext cx="1226372" cy="369332"/>
          </a:xfrm>
          <a:prstGeom prst="rect">
            <a:avLst/>
          </a:prstGeom>
          <a:noFill/>
        </p:spPr>
        <p:txBody>
          <a:bodyPr wrap="square" rtlCol="0">
            <a:spAutoFit/>
          </a:bodyPr>
          <a:lstStyle/>
          <a:p>
            <a:r>
              <a:rPr lang="en-US" dirty="0"/>
              <a:t>Minimum</a:t>
            </a:r>
          </a:p>
        </p:txBody>
      </p:sp>
      <p:sp>
        <p:nvSpPr>
          <p:cNvPr id="7" name="TextBox 6"/>
          <p:cNvSpPr txBox="1"/>
          <p:nvPr/>
        </p:nvSpPr>
        <p:spPr>
          <a:xfrm>
            <a:off x="1824626" y="5599135"/>
            <a:ext cx="8663975" cy="646331"/>
          </a:xfrm>
          <a:prstGeom prst="rect">
            <a:avLst/>
          </a:prstGeom>
          <a:noFill/>
        </p:spPr>
        <p:txBody>
          <a:bodyPr wrap="none" rtlCol="0">
            <a:spAutoFit/>
          </a:bodyPr>
          <a:lstStyle/>
          <a:p>
            <a:r>
              <a:rPr lang="en-US" dirty="0"/>
              <a:t>Convex loss functions can be solved by differentiation, at the point where Loss is minimum</a:t>
            </a:r>
          </a:p>
          <a:p>
            <a:r>
              <a:rPr lang="en-US" dirty="0"/>
              <a:t>the derivative should be 0!</a:t>
            </a:r>
          </a:p>
        </p:txBody>
      </p:sp>
      <p:sp>
        <p:nvSpPr>
          <p:cNvPr id="2" name="Oval 1">
            <a:extLst>
              <a:ext uri="{FF2B5EF4-FFF2-40B4-BE49-F238E27FC236}">
                <a16:creationId xmlns:a16="http://schemas.microsoft.com/office/drawing/2014/main" id="{1D31F880-2423-5A4F-BD81-5AAB3F91AB67}"/>
              </a:ext>
            </a:extLst>
          </p:cNvPr>
          <p:cNvSpPr/>
          <p:nvPr/>
        </p:nvSpPr>
        <p:spPr>
          <a:xfrm>
            <a:off x="4744529" y="1272337"/>
            <a:ext cx="465826" cy="4672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4127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normAutofit fontScale="92500" lnSpcReduction="10000"/>
              </a:bodyPr>
              <a:lstStyle/>
              <a:p>
                <a:pPr marL="342900" lvl="1" indent="-342900">
                  <a:spcBef>
                    <a:spcPts val="1000"/>
                  </a:spcBef>
                </a:pPr>
                <a:r>
                  <a:rPr lang="en-US" sz="2800" dirty="0"/>
                  <a:t>We want to fit a linear function to dataset </a:t>
                </a:r>
                <a14:m>
                  <m:oMath xmlns:m="http://schemas.openxmlformats.org/officeDocument/2006/math">
                    <m:r>
                      <a:rPr lang="en-US" sz="2800" i="1">
                        <a:latin typeface="Cambria Math" panose="02040503050406030204" pitchFamily="18" charset="0"/>
                      </a:rPr>
                      <m:t>𝒟</m:t>
                    </m:r>
                    <m:r>
                      <a:rPr lang="en-US" sz="2800" i="1">
                        <a:latin typeface="Cambria Math" panose="02040503050406030204" pitchFamily="18" charset="0"/>
                      </a:rPr>
                      <m:t>=</m:t>
                    </m:r>
                    <m:d>
                      <m:dPr>
                        <m:begChr m:val="{"/>
                        <m:endChr m:val="}"/>
                        <m:ctrlPr>
                          <a:rPr lang="en-US" sz="2800" i="1">
                            <a:latin typeface="Cambria Math" panose="02040503050406030204" pitchFamily="18" charset="0"/>
                          </a:rPr>
                        </m:ctrlPr>
                      </m:dPr>
                      <m:e>
                        <m:d>
                          <m:dPr>
                            <m:ctrlPr>
                              <a:rPr lang="en-US" sz="2800" i="1">
                                <a:latin typeface="Cambria Math" panose="02040503050406030204" pitchFamily="18" charset="0"/>
                              </a:rPr>
                            </m:ctrlPr>
                          </m:dPr>
                          <m:e>
                            <m:sSub>
                              <m:sSubPr>
                                <m:ctrlPr>
                                  <a:rPr lang="en-US" sz="2800" i="1">
                                    <a:latin typeface="Cambria Math" panose="02040503050406030204" pitchFamily="18" charset="0"/>
                                  </a:rPr>
                                </m:ctrlPr>
                              </m:sSubPr>
                              <m:e>
                                <m:r>
                                  <a:rPr lang="en-US" sz="2800" b="1" i="1">
                                    <a:latin typeface="Cambria Math" panose="02040503050406030204" pitchFamily="18" charset="0"/>
                                  </a:rPr>
                                  <m:t>𝒙</m:t>
                                </m:r>
                              </m:e>
                              <m:sub>
                                <m:r>
                                  <a:rPr lang="en-US" sz="2800" i="1">
                                    <a:latin typeface="Cambria Math" panose="02040503050406030204" pitchFamily="18" charset="0"/>
                                  </a:rPr>
                                  <m:t>1</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𝑦</m:t>
                                </m:r>
                              </m:e>
                              <m:sub>
                                <m:r>
                                  <a:rPr lang="en-US" sz="2800" i="1">
                                    <a:latin typeface="Cambria Math" panose="02040503050406030204" pitchFamily="18" charset="0"/>
                                  </a:rPr>
                                  <m:t>1</m:t>
                                </m:r>
                              </m:sub>
                            </m:sSub>
                          </m:e>
                        </m:d>
                        <m:r>
                          <a:rPr lang="en-US" sz="2800" i="1">
                            <a:latin typeface="Cambria Math" panose="02040503050406030204" pitchFamily="18" charset="0"/>
                          </a:rPr>
                          <m:t>,…</m:t>
                        </m:r>
                        <m:d>
                          <m:dPr>
                            <m:ctrlPr>
                              <a:rPr lang="en-US" sz="2800" i="1">
                                <a:latin typeface="Cambria Math" panose="02040503050406030204" pitchFamily="18" charset="0"/>
                              </a:rPr>
                            </m:ctrlPr>
                          </m:dPr>
                          <m:e>
                            <m:sSub>
                              <m:sSubPr>
                                <m:ctrlPr>
                                  <a:rPr lang="en-US" sz="2800" i="1">
                                    <a:latin typeface="Cambria Math" panose="02040503050406030204" pitchFamily="18" charset="0"/>
                                  </a:rPr>
                                </m:ctrlPr>
                              </m:sSubPr>
                              <m:e>
                                <m:r>
                                  <a:rPr lang="en-US" sz="2800" b="1" i="1">
                                    <a:latin typeface="Cambria Math" panose="02040503050406030204" pitchFamily="18" charset="0"/>
                                  </a:rPr>
                                  <m:t>𝒙</m:t>
                                </m:r>
                              </m:e>
                              <m:sub>
                                <m:r>
                                  <a:rPr lang="en-US" sz="2800" i="1">
                                    <a:latin typeface="Cambria Math" panose="02040503050406030204" pitchFamily="18" charset="0"/>
                                  </a:rPr>
                                  <m:t>𝑛</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𝑦</m:t>
                                </m:r>
                              </m:e>
                              <m:sub>
                                <m:r>
                                  <a:rPr lang="en-US" sz="2800" i="1">
                                    <a:latin typeface="Cambria Math" panose="02040503050406030204" pitchFamily="18" charset="0"/>
                                  </a:rPr>
                                  <m:t>𝑛</m:t>
                                </m:r>
                              </m:sub>
                            </m:sSub>
                          </m:e>
                        </m:d>
                      </m:e>
                    </m:d>
                  </m:oMath>
                </a14:m>
                <a:endParaRPr lang="en-US" sz="2800" dirty="0"/>
              </a:p>
              <a:p>
                <a:pPr marL="342900" lvl="1" indent="-342900">
                  <a:spcBef>
                    <a:spcPts val="1000"/>
                  </a:spcBef>
                </a:pPr>
                <a14:m>
                  <m:oMath xmlns:m="http://schemas.openxmlformats.org/officeDocument/2006/math">
                    <m:r>
                      <a:rPr lang="en-US" sz="2800" i="1">
                        <a:latin typeface="Cambria Math" panose="02040503050406030204" pitchFamily="18" charset="0"/>
                      </a:rPr>
                      <m:t>𝑓</m:t>
                    </m:r>
                    <m:d>
                      <m:dPr>
                        <m:ctrlPr>
                          <a:rPr lang="en-US" sz="2800" i="1">
                            <a:latin typeface="Cambria Math" panose="02040503050406030204" pitchFamily="18" charset="0"/>
                          </a:rPr>
                        </m:ctrlPr>
                      </m:dPr>
                      <m:e>
                        <m:r>
                          <a:rPr lang="en-US" sz="2800" b="1" i="1">
                            <a:latin typeface="Cambria Math" panose="02040503050406030204" pitchFamily="18" charset="0"/>
                          </a:rPr>
                          <m:t>𝒙</m:t>
                        </m:r>
                        <m:r>
                          <a:rPr lang="en-US" sz="2800" i="1">
                            <a:latin typeface="Cambria Math" panose="02040503050406030204" pitchFamily="18" charset="0"/>
                          </a:rPr>
                          <m:t>;</m:t>
                        </m:r>
                        <m:r>
                          <a:rPr lang="en-US" sz="2800" b="1" i="1">
                            <a:latin typeface="Cambria Math" panose="02040503050406030204" pitchFamily="18" charset="0"/>
                          </a:rPr>
                          <m:t>𝒘</m:t>
                        </m:r>
                      </m:e>
                    </m:d>
                    <m:r>
                      <a:rPr lang="en-US" sz="2800" i="1">
                        <a:latin typeface="Cambria Math" panose="02040503050406030204" pitchFamily="18" charset="0"/>
                      </a:rPr>
                      <m:t>=</m:t>
                    </m:r>
                    <m:sSup>
                      <m:sSupPr>
                        <m:ctrlPr>
                          <a:rPr lang="en-US" sz="2800" i="1">
                            <a:latin typeface="Cambria Math" panose="02040503050406030204" pitchFamily="18" charset="0"/>
                          </a:rPr>
                        </m:ctrlPr>
                      </m:sSupPr>
                      <m:e>
                        <m:r>
                          <a:rPr lang="en-US" sz="2800" b="1" i="1">
                            <a:latin typeface="Cambria Math" panose="02040503050406030204" pitchFamily="18" charset="0"/>
                          </a:rPr>
                          <m:t>𝒘</m:t>
                        </m:r>
                      </m:e>
                      <m:sup>
                        <m:r>
                          <a:rPr lang="en-US" sz="2800" i="1">
                            <a:latin typeface="Cambria Math" panose="02040503050406030204" pitchFamily="18" charset="0"/>
                          </a:rPr>
                          <m:t>𝑇</m:t>
                        </m:r>
                      </m:sup>
                    </m:sSup>
                    <m:r>
                      <a:rPr lang="en-US" sz="2800" b="1" i="1">
                        <a:latin typeface="Cambria Math" panose="02040503050406030204" pitchFamily="18" charset="0"/>
                      </a:rPr>
                      <m:t>𝒙</m:t>
                    </m:r>
                    <m:r>
                      <a:rPr lang="en-US" sz="2800">
                        <a:latin typeface="Cambria Math" panose="02040503050406030204" pitchFamily="18" charset="0"/>
                      </a:rPr>
                      <m:t>+</m:t>
                    </m:r>
                    <m:sSub>
                      <m:sSubPr>
                        <m:ctrlPr>
                          <a:rPr lang="en-US" sz="2800" i="1">
                            <a:latin typeface="Cambria Math" panose="02040503050406030204" pitchFamily="18" charset="0"/>
                          </a:rPr>
                        </m:ctrlPr>
                      </m:sSubPr>
                      <m:e>
                        <m:r>
                          <m:rPr>
                            <m:sty m:val="p"/>
                          </m:rPr>
                          <a:rPr lang="en-US" sz="2800">
                            <a:latin typeface="Cambria Math" panose="02040503050406030204" pitchFamily="18" charset="0"/>
                          </a:rPr>
                          <m:t>w</m:t>
                        </m:r>
                      </m:e>
                      <m:sub>
                        <m:r>
                          <a:rPr lang="en-US" sz="2800">
                            <a:latin typeface="Cambria Math" panose="02040503050406030204" pitchFamily="18" charset="0"/>
                          </a:rPr>
                          <m:t>0</m:t>
                        </m:r>
                      </m:sub>
                    </m:sSub>
                  </m:oMath>
                </a14:m>
                <a:endParaRPr lang="en-US" i="1" dirty="0">
                  <a:latin typeface="Cambria Math" panose="02040503050406030204" pitchFamily="18" charset="0"/>
                </a:endParaRPr>
              </a:p>
              <a:p>
                <a:pPr marL="0" lvl="1" indent="0">
                  <a:spcBef>
                    <a:spcPts val="1000"/>
                  </a:spcBef>
                  <a:buNone/>
                </a:pPr>
                <a:endParaRPr lang="en-US"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p>
                        <m:sSupPr>
                          <m:ctrlPr>
                            <a:rPr lang="en-US" i="1" smtClean="0">
                              <a:latin typeface="Cambria Math" panose="02040503050406030204" pitchFamily="18" charset="0"/>
                            </a:rPr>
                          </m:ctrlPr>
                        </m:sSupPr>
                        <m:e>
                          <m:r>
                            <a:rPr lang="en-US" b="1" i="1">
                              <a:latin typeface="Cambria Math" panose="02040503050406030204" pitchFamily="18" charset="0"/>
                            </a:rPr>
                            <m:t>𝒘</m:t>
                          </m:r>
                        </m:e>
                        <m:sup>
                          <m:r>
                            <a:rPr lang="en-US" i="1">
                              <a:latin typeface="Cambria Math" panose="02040503050406030204" pitchFamily="18" charset="0"/>
                            </a:rPr>
                            <m:t>∗</m:t>
                          </m:r>
                        </m:sup>
                      </m:sSup>
                      <m:r>
                        <a:rPr lang="en-US" i="1">
                          <a:latin typeface="Cambria Math" panose="02040503050406030204" pitchFamily="18" charset="0"/>
                        </a:rPr>
                        <m:t>=</m:t>
                      </m:r>
                      <m:func>
                        <m:funcPr>
                          <m:ctrlPr>
                            <a:rPr lang="en-US" i="1">
                              <a:latin typeface="Cambria Math" panose="02040503050406030204" pitchFamily="18" charset="0"/>
                            </a:rPr>
                          </m:ctrlPr>
                        </m:funcPr>
                        <m:fName>
                          <m:r>
                            <m:rPr>
                              <m:sty m:val="p"/>
                            </m:rPr>
                            <a:rPr lang="en-US">
                              <a:latin typeface="Cambria Math" panose="02040503050406030204" pitchFamily="18" charset="0"/>
                            </a:rPr>
                            <m:t>arg</m:t>
                          </m:r>
                        </m:fName>
                        <m:e>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min</m:t>
                                  </m:r>
                                </m:e>
                                <m:lim>
                                  <m:r>
                                    <a:rPr lang="en-US" b="1" i="1">
                                      <a:latin typeface="Cambria Math" panose="02040503050406030204" pitchFamily="18" charset="0"/>
                                    </a:rPr>
                                    <m:t>𝒘</m:t>
                                  </m:r>
                                </m:lim>
                              </m:limLow>
                            </m:fName>
                            <m:e>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𝑛</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r>
                                                <a:rPr lang="en-US" b="1" i="1">
                                                  <a:latin typeface="Cambria Math" panose="02040503050406030204" pitchFamily="18" charset="0"/>
                                                </a:rPr>
                                                <m:t>𝒘</m:t>
                                              </m:r>
                                            </m:e>
                                            <m:sup>
                                              <m:r>
                                                <a:rPr lang="en-US" i="1">
                                                  <a:latin typeface="Cambria Math" panose="02040503050406030204" pitchFamily="18" charset="0"/>
                                                </a:rPr>
                                                <m:t>𝑇</m:t>
                                              </m:r>
                                            </m:sup>
                                          </m:sSup>
                                          <m:sSub>
                                            <m:sSubPr>
                                              <m:ctrlPr>
                                                <a:rPr lang="en-US" i="1">
                                                  <a:latin typeface="Cambria Math" panose="02040503050406030204" pitchFamily="18" charset="0"/>
                                                </a:rPr>
                                              </m:ctrlPr>
                                            </m:sSubPr>
                                            <m:e>
                                              <m:r>
                                                <a:rPr lang="en-US" b="1" i="1">
                                                  <a:latin typeface="Cambria Math" panose="02040503050406030204" pitchFamily="18" charset="0"/>
                                                </a:rPr>
                                                <m:t>𝒙</m:t>
                                              </m:r>
                                            </m:e>
                                            <m:sub>
                                              <m:r>
                                                <a:rPr lang="en-US" i="1">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0</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e>
                                      </m:d>
                                    </m:e>
                                    <m:sup>
                                      <m:r>
                                        <a:rPr lang="en-US" i="1">
                                          <a:latin typeface="Cambria Math" panose="02040503050406030204" pitchFamily="18" charset="0"/>
                                        </a:rPr>
                                        <m:t>2</m:t>
                                      </m:r>
                                    </m:sup>
                                  </m:sSup>
                                </m:e>
                              </m:nary>
                            </m:e>
                          </m:func>
                        </m:e>
                      </m:func>
                    </m:oMath>
                  </m:oMathPara>
                </a14:m>
                <a:endParaRPr lang="en-US" dirty="0"/>
              </a:p>
              <a:p>
                <a:pPr marL="0" indent="0">
                  <a:buNone/>
                </a:pPr>
                <a:br>
                  <a:rPr lang="en-US" dirty="0"/>
                </a:b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func>
                        <m:funcPr>
                          <m:ctrlPr>
                            <a:rPr lang="en-US" i="1">
                              <a:latin typeface="Cambria Math" panose="02040503050406030204" pitchFamily="18" charset="0"/>
                            </a:rPr>
                          </m:ctrlPr>
                        </m:funcPr>
                        <m:fName>
                          <m:r>
                            <m:rPr>
                              <m:sty m:val="p"/>
                            </m:rPr>
                            <a:rPr lang="en-US">
                              <a:latin typeface="Cambria Math" panose="02040503050406030204" pitchFamily="18" charset="0"/>
                            </a:rPr>
                            <m:t>arg</m:t>
                          </m:r>
                        </m:fName>
                        <m:e>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min</m:t>
                                  </m:r>
                                </m:e>
                                <m:lim>
                                  <m:r>
                                    <a:rPr lang="en-US" b="1" i="1">
                                      <a:latin typeface="Cambria Math" panose="02040503050406030204" pitchFamily="18" charset="0"/>
                                    </a:rPr>
                                    <m:t>𝒘</m:t>
                                  </m:r>
                                </m:lim>
                              </m:limLow>
                            </m:fName>
                            <m:e>
                              <m:r>
                                <a:rPr lang="en-US" b="0" i="1" smtClean="0">
                                  <a:latin typeface="Cambria Math" panose="02040503050406030204" pitchFamily="18" charset="0"/>
                                </a:rPr>
                                <m:t>𝐿</m:t>
                              </m:r>
                              <m:r>
                                <a:rPr lang="en-US" b="0" i="1" smtClean="0">
                                  <a:latin typeface="Cambria Math" panose="02040503050406030204" pitchFamily="18" charset="0"/>
                                </a:rPr>
                                <m:t>(</m:t>
                              </m:r>
                              <m:r>
                                <a:rPr lang="en-US" b="1" i="1" smtClean="0">
                                  <a:latin typeface="Cambria Math" panose="02040503050406030204" pitchFamily="18" charset="0"/>
                                </a:rPr>
                                <m:t>𝒘</m:t>
                              </m:r>
                              <m:r>
                                <a:rPr lang="en-US" b="0" i="1" smtClean="0">
                                  <a:latin typeface="Cambria Math" panose="02040503050406030204" pitchFamily="18" charset="0"/>
                                </a:rPr>
                                <m:t>;</m:t>
                              </m:r>
                            </m:e>
                          </m:func>
                          <m:r>
                            <a:rPr lang="en-US" b="0" i="1" smtClean="0">
                              <a:latin typeface="Cambria Math" panose="02040503050406030204" pitchFamily="18" charset="0"/>
                            </a:rPr>
                            <m:t>𝒟</m:t>
                          </m:r>
                          <m:r>
                            <a:rPr lang="en-US" b="0" i="1" smtClean="0">
                              <a:latin typeface="Cambria Math" panose="02040503050406030204" pitchFamily="18" charset="0"/>
                            </a:rPr>
                            <m:t>) </m:t>
                          </m:r>
                        </m:e>
                      </m:func>
                    </m:oMath>
                  </m:oMathPara>
                </a14:m>
                <a:endParaRPr lang="en-US" dirty="0"/>
              </a:p>
              <a:p>
                <a:r>
                  <a:rPr lang="en-US" dirty="0"/>
                  <a:t>Set </a:t>
                </a:r>
                <a14:m>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𝐿</m:t>
                        </m:r>
                        <m:d>
                          <m:dPr>
                            <m:ctrlPr>
                              <a:rPr lang="en-US" b="0" i="1" smtClean="0">
                                <a:latin typeface="Cambria Math" panose="02040503050406030204" pitchFamily="18" charset="0"/>
                              </a:rPr>
                            </m:ctrlPr>
                          </m:dPr>
                          <m:e>
                            <m:r>
                              <a:rPr lang="en-US" b="1" i="1" smtClean="0">
                                <a:latin typeface="Cambria Math" panose="02040503050406030204" pitchFamily="18" charset="0"/>
                              </a:rPr>
                              <m:t>𝒘</m:t>
                            </m:r>
                            <m:r>
                              <a:rPr lang="en-US" b="0" i="1" smtClean="0">
                                <a:latin typeface="Cambria Math" panose="02040503050406030204" pitchFamily="18" charset="0"/>
                              </a:rPr>
                              <m:t>;</m:t>
                            </m:r>
                            <m:r>
                              <a:rPr lang="en-US" b="0" i="1" smtClean="0">
                                <a:latin typeface="Cambria Math" panose="02040503050406030204" pitchFamily="18" charset="0"/>
                              </a:rPr>
                              <m:t>𝒟</m:t>
                            </m:r>
                          </m:e>
                        </m:d>
                      </m:num>
                      <m:den>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den>
                    </m:f>
                    <m:r>
                      <a:rPr lang="en-US" b="0" i="1" smtClean="0">
                        <a:latin typeface="Cambria Math" panose="02040503050406030204" pitchFamily="18" charset="0"/>
                      </a:rPr>
                      <m:t>=0</m:t>
                    </m:r>
                  </m:oMath>
                </a14:m>
                <a:r>
                  <a:rPr lang="en-US" dirty="0"/>
                  <a:t> for each </a:t>
                </a:r>
                <a14:m>
                  <m:oMath xmlns:m="http://schemas.openxmlformats.org/officeDocument/2006/math">
                    <m:r>
                      <a:rPr lang="en-US" b="0" i="1" smtClean="0">
                        <a:latin typeface="Cambria Math" panose="02040503050406030204" pitchFamily="18" charset="0"/>
                      </a:rPr>
                      <m:t>𝑖</m:t>
                    </m:r>
                  </m:oMath>
                </a14:m>
                <a:r>
                  <a:rPr lang="en-US" dirty="0"/>
                  <a:t> </a:t>
                </a:r>
              </a:p>
              <a:p>
                <a:r>
                  <a:rPr lang="en-US" dirty="0"/>
                  <a:t>Results in </a:t>
                </a:r>
                <a14:m>
                  <m:oMath xmlns:m="http://schemas.openxmlformats.org/officeDocument/2006/math">
                    <m:r>
                      <a:rPr lang="en-US" b="0" i="1" smtClean="0">
                        <a:latin typeface="Cambria Math" panose="02040503050406030204" pitchFamily="18" charset="0"/>
                      </a:rPr>
                      <m:t>𝑑</m:t>
                    </m:r>
                    <m:r>
                      <a:rPr lang="en-US" b="0" i="1" smtClean="0">
                        <a:latin typeface="Cambria Math" panose="02040503050406030204" pitchFamily="18" charset="0"/>
                      </a:rPr>
                      <m:t>+1</m:t>
                    </m:r>
                  </m:oMath>
                </a14:m>
                <a:r>
                  <a:rPr lang="en-US" dirty="0"/>
                  <a:t> equations and </a:t>
                </a:r>
                <a14:m>
                  <m:oMath xmlns:m="http://schemas.openxmlformats.org/officeDocument/2006/math">
                    <m:r>
                      <a:rPr lang="en-US" b="0" i="1" smtClean="0">
                        <a:latin typeface="Cambria Math" panose="02040503050406030204" pitchFamily="18" charset="0"/>
                      </a:rPr>
                      <m:t>𝑑</m:t>
                    </m:r>
                    <m:r>
                      <a:rPr lang="en-US" b="0" i="1" smtClean="0">
                        <a:latin typeface="Cambria Math" panose="02040503050406030204" pitchFamily="18" charset="0"/>
                      </a:rPr>
                      <m:t>+1</m:t>
                    </m:r>
                  </m:oMath>
                </a14:m>
                <a:r>
                  <a:rPr lang="en-US" dirty="0"/>
                  <a:t> unknowns, can be solved analytically!</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a:blip r:embed="rId2"/>
                <a:stretch>
                  <a:fillRect l="-965" t="-3779" r="-724" b="-291"/>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solidFill>
                  <a:schemeClr val="tx1"/>
                </a:solidFill>
              </a:rPr>
              <a:t>Linear Regression Optimization</a:t>
            </a:r>
          </a:p>
        </p:txBody>
      </p:sp>
    </p:spTree>
    <p:extLst>
      <p:ext uri="{BB962C8B-B14F-4D97-AF65-F5344CB8AC3E}">
        <p14:creationId xmlns:p14="http://schemas.microsoft.com/office/powerpoint/2010/main" val="1452734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r>
                  <a:rPr lang="en-US" dirty="0"/>
                  <a:t>Ridge regression: penalize with L2 norm</a:t>
                </a:r>
              </a:p>
              <a:p>
                <a:pPr marL="0" indent="0">
                  <a:buNone/>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1" i="1" smtClean="0">
                              <a:latin typeface="Cambria Math" panose="02040503050406030204" pitchFamily="18" charset="0"/>
                            </a:rPr>
                            <m:t>𝒘</m:t>
                          </m:r>
                        </m:e>
                        <m:sup>
                          <m:r>
                            <a:rPr lang="en-US" b="0" i="1" smtClean="0">
                              <a:latin typeface="Cambria Math" panose="02040503050406030204" pitchFamily="18" charset="0"/>
                            </a:rPr>
                            <m:t>∗</m:t>
                          </m:r>
                        </m:sup>
                      </m:sSup>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arg</m:t>
                          </m:r>
                        </m:fName>
                        <m:e>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min</m:t>
                              </m:r>
                            </m:fName>
                            <m:e>
                              <m:nary>
                                <m:naryPr>
                                  <m:chr m:val="∑"/>
                                  <m:supHide m:val="on"/>
                                  <m:ctrlPr>
                                    <a:rPr lang="en-US" i="1">
                                      <a:latin typeface="Cambria Math" panose="02040503050406030204" pitchFamily="18" charset="0"/>
                                    </a:rPr>
                                  </m:ctrlPr>
                                </m:naryPr>
                                <m:sub>
                                  <m:r>
                                    <a:rPr lang="en-US" i="1">
                                      <a:latin typeface="Cambria Math" panose="02040503050406030204" pitchFamily="18" charset="0"/>
                                    </a:rPr>
                                    <m:t>𝑖</m:t>
                                  </m:r>
                                </m:sub>
                                <m:sup/>
                                <m:e>
                                  <m:r>
                                    <a:rPr lang="en-US" i="1">
                                      <a:latin typeface="Cambria Math" panose="02040503050406030204" pitchFamily="18" charset="0"/>
                                    </a:rPr>
                                    <m:t>𝐿</m:t>
                                  </m:r>
                                  <m:r>
                                    <a:rPr lang="en-US" i="1">
                                      <a:latin typeface="Cambria Math" panose="02040503050406030204" pitchFamily="18" charset="0"/>
                                    </a:rPr>
                                    <m:t>(</m:t>
                                  </m:r>
                                  <m:r>
                                    <a:rPr lang="en-US" i="1">
                                      <a:latin typeface="Cambria Math" panose="02040503050406030204" pitchFamily="18" charset="0"/>
                                    </a:rPr>
                                    <m:t>𝑓</m:t>
                                  </m:r>
                                  <m:r>
                                    <a:rPr lang="en-US"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𝒙</m:t>
                                      </m:r>
                                    </m:e>
                                    <m:sub>
                                      <m:r>
                                        <a:rPr lang="en-US" i="1">
                                          <a:latin typeface="Cambria Math" panose="02040503050406030204" pitchFamily="18" charset="0"/>
                                        </a:rPr>
                                        <m:t>𝑖</m:t>
                                      </m:r>
                                    </m:sub>
                                  </m:sSub>
                                  <m:r>
                                    <a:rPr lang="en-US" b="1" i="1">
                                      <a:latin typeface="Cambria Math" panose="02040503050406030204" pitchFamily="18" charset="0"/>
                                    </a:rPr>
                                    <m:t>;</m:t>
                                  </m:r>
                                  <m:r>
                                    <a:rPr lang="en-US" b="1" i="1">
                                      <a:latin typeface="Cambria Math" panose="02040503050406030204" pitchFamily="18" charset="0"/>
                                    </a:rPr>
                                    <m:t>𝒘</m:t>
                                  </m:r>
                                  <m:r>
                                    <a:rPr lang="en-US" b="1" i="1">
                                      <a:latin typeface="Cambria Math" panose="02040503050406030204" pitchFamily="18" charset="0"/>
                                    </a:rPr>
                                    <m:t>)</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US" i="1">
                                      <a:latin typeface="Cambria Math" panose="02040503050406030204" pitchFamily="18" charset="0"/>
                                    </a:rPr>
                                    <m:t>)</m:t>
                                  </m:r>
                                </m:e>
                              </m:nary>
                              <m:r>
                                <a:rPr lang="en-US" b="0" i="1" smtClean="0">
                                  <a:latin typeface="Cambria Math" panose="02040503050406030204" pitchFamily="18" charset="0"/>
                                </a:rPr>
                                <m:t>+</m:t>
                              </m:r>
                              <m:r>
                                <a:rPr lang="en-US" b="0" i="1" smtClean="0">
                                  <a:latin typeface="Cambria Math" panose="02040503050406030204" pitchFamily="18" charset="0"/>
                                </a:rPr>
                                <m:t>𝜆</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𝑗</m:t>
                                  </m:r>
                                  <m:r>
                                    <a:rPr lang="en-US" b="0" i="1" smtClean="0">
                                      <a:latin typeface="Cambria Math" panose="02040503050406030204" pitchFamily="18" charset="0"/>
                                    </a:rPr>
                                    <m:t>=1</m:t>
                                  </m:r>
                                </m:sub>
                                <m:sup>
                                  <m:r>
                                    <a:rPr lang="en-US" b="0" i="1" smtClean="0">
                                      <a:latin typeface="Cambria Math" panose="02040503050406030204" pitchFamily="18" charset="0"/>
                                    </a:rPr>
                                    <m:t>𝑚</m:t>
                                  </m:r>
                                </m:sup>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𝑤</m:t>
                                      </m:r>
                                    </m:e>
                                    <m:sub>
                                      <m:r>
                                        <a:rPr lang="en-US" b="0" i="1" smtClean="0">
                                          <a:latin typeface="Cambria Math" panose="02040503050406030204" pitchFamily="18" charset="0"/>
                                        </a:rPr>
                                        <m:t>𝑗</m:t>
                                      </m:r>
                                    </m:sub>
                                    <m:sup>
                                      <m:r>
                                        <a:rPr lang="en-US" b="0" i="1" smtClean="0">
                                          <a:latin typeface="Cambria Math" panose="02040503050406030204" pitchFamily="18" charset="0"/>
                                        </a:rPr>
                                        <m:t>2</m:t>
                                      </m:r>
                                    </m:sup>
                                  </m:sSubSup>
                                </m:e>
                              </m:nary>
                            </m:e>
                          </m:func>
                        </m:e>
                      </m:func>
                    </m:oMath>
                  </m:oMathPara>
                </a14:m>
                <a:endParaRPr lang="en-US" b="0" dirty="0"/>
              </a:p>
              <a:p>
                <a:pPr lvl="1"/>
                <a:endParaRPr lang="en-US" dirty="0"/>
              </a:p>
              <a:p>
                <a:pPr lvl="1"/>
                <a:r>
                  <a:rPr lang="en-US" dirty="0"/>
                  <a:t>Closed form solution exists </a:t>
                </a:r>
                <a14:m>
                  <m:oMath xmlns:m="http://schemas.openxmlformats.org/officeDocument/2006/math">
                    <m:sSup>
                      <m:sSupPr>
                        <m:ctrlPr>
                          <a:rPr lang="en-US" b="1" i="1" smtClean="0">
                            <a:latin typeface="Cambria Math" panose="02040503050406030204" pitchFamily="18" charset="0"/>
                          </a:rPr>
                        </m:ctrlPr>
                      </m:sSupPr>
                      <m:e>
                        <m:r>
                          <a:rPr lang="en-US" b="1" i="1" smtClean="0">
                            <a:latin typeface="Cambria Math" panose="02040503050406030204" pitchFamily="18" charset="0"/>
                          </a:rPr>
                          <m:t>𝒘</m:t>
                        </m:r>
                      </m:e>
                      <m:sup>
                        <m:r>
                          <a:rPr lang="en-US" b="0" i="1" smtClean="0">
                            <a:latin typeface="Cambria Math" panose="02040503050406030204" pitchFamily="18" charset="0"/>
                          </a:rPr>
                          <m:t>∗</m:t>
                        </m:r>
                      </m:sup>
                    </m:s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𝜆</m:t>
                            </m:r>
                            <m:r>
                              <a:rPr lang="en-US" b="0" i="1" smtClean="0">
                                <a:latin typeface="Cambria Math" panose="02040503050406030204" pitchFamily="18" charset="0"/>
                              </a:rPr>
                              <m:t>𝐼</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𝑋</m:t>
                                </m:r>
                              </m:e>
                              <m:sup>
                                <m:r>
                                  <a:rPr lang="en-US" b="0" i="1" smtClean="0">
                                    <a:latin typeface="Cambria Math" panose="02040503050406030204" pitchFamily="18" charset="0"/>
                                  </a:rPr>
                                  <m:t>𝑇</m:t>
                                </m:r>
                              </m:sup>
                            </m:sSup>
                            <m:r>
                              <a:rPr lang="en-US" b="0" i="1" smtClean="0">
                                <a:latin typeface="Cambria Math" panose="02040503050406030204" pitchFamily="18" charset="0"/>
                              </a:rPr>
                              <m:t>𝑋</m:t>
                            </m:r>
                          </m:e>
                        </m:d>
                      </m:e>
                      <m:sup>
                        <m:r>
                          <a:rPr lang="en-US" b="0" i="1" smtClean="0">
                            <a:latin typeface="Cambria Math" panose="02040503050406030204" pitchFamily="18" charset="0"/>
                          </a:rPr>
                          <m:t>−1</m:t>
                        </m:r>
                      </m:sup>
                    </m:sSup>
                    <m:sSup>
                      <m:sSupPr>
                        <m:ctrlPr>
                          <a:rPr lang="en-US" b="0" i="1" smtClean="0">
                            <a:latin typeface="Cambria Math" panose="02040503050406030204" pitchFamily="18" charset="0"/>
                          </a:rPr>
                        </m:ctrlPr>
                      </m:sSupPr>
                      <m:e>
                        <m:r>
                          <a:rPr lang="en-US" b="0" i="1" smtClean="0">
                            <a:latin typeface="Cambria Math" panose="02040503050406030204" pitchFamily="18" charset="0"/>
                          </a:rPr>
                          <m:t>𝑋</m:t>
                        </m:r>
                      </m:e>
                      <m:sup>
                        <m:r>
                          <a:rPr lang="en-US" b="0" i="1" smtClean="0">
                            <a:latin typeface="Cambria Math" panose="02040503050406030204" pitchFamily="18" charset="0"/>
                          </a:rPr>
                          <m:t>𝑇</m:t>
                        </m:r>
                      </m:sup>
                    </m:sSup>
                    <m:r>
                      <a:rPr lang="en-US" b="1" i="1" smtClean="0">
                        <a:latin typeface="Cambria Math" panose="02040503050406030204" pitchFamily="18" charset="0"/>
                      </a:rPr>
                      <m:t>𝒚</m:t>
                    </m:r>
                  </m:oMath>
                </a14:m>
                <a:endParaRPr lang="en-US" dirty="0"/>
              </a:p>
              <a:p>
                <a:r>
                  <a:rPr lang="en-US" dirty="0"/>
                  <a:t>LASSO regression: penalize with L1 norm</a:t>
                </a:r>
              </a:p>
              <a:p>
                <a:pPr marL="0" indent="0">
                  <a:buNone/>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b="1" i="1">
                              <a:latin typeface="Cambria Math" panose="02040503050406030204" pitchFamily="18" charset="0"/>
                            </a:rPr>
                            <m:t>𝒘</m:t>
                          </m:r>
                        </m:e>
                        <m:sup>
                          <m:r>
                            <a:rPr lang="en-US" i="1">
                              <a:latin typeface="Cambria Math" panose="02040503050406030204" pitchFamily="18" charset="0"/>
                            </a:rPr>
                            <m:t>∗</m:t>
                          </m:r>
                        </m:sup>
                      </m:sSup>
                      <m:r>
                        <a:rPr lang="en-US" i="1">
                          <a:latin typeface="Cambria Math" panose="02040503050406030204" pitchFamily="18" charset="0"/>
                        </a:rPr>
                        <m:t>=</m:t>
                      </m:r>
                      <m:func>
                        <m:funcPr>
                          <m:ctrlPr>
                            <a:rPr lang="en-US" i="1">
                              <a:latin typeface="Cambria Math" panose="02040503050406030204" pitchFamily="18" charset="0"/>
                            </a:rPr>
                          </m:ctrlPr>
                        </m:funcPr>
                        <m:fName>
                          <m:r>
                            <m:rPr>
                              <m:sty m:val="p"/>
                            </m:rPr>
                            <a:rPr lang="en-US">
                              <a:latin typeface="Cambria Math" panose="02040503050406030204" pitchFamily="18" charset="0"/>
                            </a:rPr>
                            <m:t>arg</m:t>
                          </m:r>
                        </m:fName>
                        <m:e>
                          <m:func>
                            <m:funcPr>
                              <m:ctrlPr>
                                <a:rPr lang="en-US" i="1">
                                  <a:latin typeface="Cambria Math" panose="02040503050406030204" pitchFamily="18" charset="0"/>
                                </a:rPr>
                              </m:ctrlPr>
                            </m:funcPr>
                            <m:fName>
                              <m:r>
                                <m:rPr>
                                  <m:sty m:val="p"/>
                                </m:rPr>
                                <a:rPr lang="en-US">
                                  <a:latin typeface="Cambria Math" panose="02040503050406030204" pitchFamily="18" charset="0"/>
                                </a:rPr>
                                <m:t>min</m:t>
                              </m:r>
                            </m:fName>
                            <m:e>
                              <m:nary>
                                <m:naryPr>
                                  <m:chr m:val="∑"/>
                                  <m:supHide m:val="on"/>
                                  <m:ctrlPr>
                                    <a:rPr lang="en-US" i="1">
                                      <a:latin typeface="Cambria Math" panose="02040503050406030204" pitchFamily="18" charset="0"/>
                                    </a:rPr>
                                  </m:ctrlPr>
                                </m:naryPr>
                                <m:sub>
                                  <m:r>
                                    <a:rPr lang="en-US" i="1">
                                      <a:latin typeface="Cambria Math" panose="02040503050406030204" pitchFamily="18" charset="0"/>
                                    </a:rPr>
                                    <m:t>𝑖</m:t>
                                  </m:r>
                                </m:sub>
                                <m:sup/>
                                <m:e>
                                  <m:r>
                                    <a:rPr lang="en-US" i="1">
                                      <a:latin typeface="Cambria Math" panose="02040503050406030204" pitchFamily="18" charset="0"/>
                                    </a:rPr>
                                    <m:t>𝐿</m:t>
                                  </m:r>
                                  <m:r>
                                    <a:rPr lang="en-US" i="1">
                                      <a:latin typeface="Cambria Math" panose="02040503050406030204" pitchFamily="18" charset="0"/>
                                    </a:rPr>
                                    <m:t>(</m:t>
                                  </m:r>
                                  <m:r>
                                    <a:rPr lang="en-US" i="1">
                                      <a:latin typeface="Cambria Math" panose="02040503050406030204" pitchFamily="18" charset="0"/>
                                    </a:rPr>
                                    <m:t>𝑓</m:t>
                                  </m:r>
                                  <m:r>
                                    <a:rPr lang="en-US"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𝒙</m:t>
                                      </m:r>
                                    </m:e>
                                    <m:sub>
                                      <m:r>
                                        <a:rPr lang="en-US" i="1">
                                          <a:latin typeface="Cambria Math" panose="02040503050406030204" pitchFamily="18" charset="0"/>
                                        </a:rPr>
                                        <m:t>𝑖</m:t>
                                      </m:r>
                                    </m:sub>
                                  </m:sSub>
                                  <m:r>
                                    <a:rPr lang="en-US" b="1" i="1">
                                      <a:latin typeface="Cambria Math" panose="02040503050406030204" pitchFamily="18" charset="0"/>
                                    </a:rPr>
                                    <m:t>;</m:t>
                                  </m:r>
                                  <m:r>
                                    <a:rPr lang="en-US" b="1" i="1">
                                      <a:latin typeface="Cambria Math" panose="02040503050406030204" pitchFamily="18" charset="0"/>
                                    </a:rPr>
                                    <m:t>𝒘</m:t>
                                  </m:r>
                                  <m:r>
                                    <a:rPr lang="en-US" b="1" i="1">
                                      <a:latin typeface="Cambria Math" panose="02040503050406030204" pitchFamily="18" charset="0"/>
                                    </a:rPr>
                                    <m:t>)</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US" i="1">
                                      <a:latin typeface="Cambria Math" panose="02040503050406030204" pitchFamily="18" charset="0"/>
                                    </a:rPr>
                                    <m:t>)</m:t>
                                  </m:r>
                                </m:e>
                              </m:nary>
                              <m:r>
                                <a:rPr lang="en-US" i="1">
                                  <a:latin typeface="Cambria Math" panose="02040503050406030204" pitchFamily="18" charset="0"/>
                                </a:rPr>
                                <m:t>+</m:t>
                              </m:r>
                              <m:r>
                                <a:rPr lang="en-US" i="1">
                                  <a:latin typeface="Cambria Math" panose="02040503050406030204" pitchFamily="18" charset="0"/>
                                </a:rPr>
                                <m:t>𝜆</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𝑗</m:t>
                                  </m:r>
                                  <m:r>
                                    <a:rPr lang="en-US" i="1">
                                      <a:latin typeface="Cambria Math" panose="02040503050406030204" pitchFamily="18" charset="0"/>
                                    </a:rPr>
                                    <m:t>=1</m:t>
                                  </m:r>
                                </m:sub>
                                <m:sup>
                                  <m:r>
                                    <a:rPr lang="en-US" i="1">
                                      <a:latin typeface="Cambria Math" panose="02040503050406030204" pitchFamily="18" charset="0"/>
                                    </a:rPr>
                                    <m:t>𝑚</m:t>
                                  </m:r>
                                </m:sup>
                                <m:e>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𝑗</m:t>
                                          </m:r>
                                        </m:sub>
                                      </m:sSub>
                                    </m:e>
                                  </m:d>
                                </m:e>
                              </m:nary>
                            </m:e>
                          </m:func>
                        </m:e>
                      </m:func>
                    </m:oMath>
                  </m:oMathPara>
                </a14:m>
                <a:endParaRPr lang="en-US" dirty="0"/>
              </a:p>
              <a:p>
                <a:pPr lvl="1"/>
                <a:r>
                  <a:rPr lang="en-US" dirty="0"/>
                  <a:t>No closed form solution but still convex (optimal solution can be found)</a:t>
                </a:r>
              </a:p>
              <a:p>
                <a:pPr lvl="1"/>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rotWithShape="0">
                <a:blip r:embed="rId2"/>
                <a:stretch>
                  <a:fillRect l="-1244" t="-2029" r="-1589"/>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a:solidFill>
                  <a:schemeClr val="tx1"/>
                </a:solidFill>
              </a:rPr>
              <a:t>Regularization</a:t>
            </a:r>
          </a:p>
        </p:txBody>
      </p:sp>
    </p:spTree>
    <p:extLst>
      <p:ext uri="{BB962C8B-B14F-4D97-AF65-F5344CB8AC3E}">
        <p14:creationId xmlns:p14="http://schemas.microsoft.com/office/powerpoint/2010/main" val="1035456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A5154B-57CF-5C4E-B9B4-1C529A40D0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77314" y="1374247"/>
            <a:ext cx="6604686" cy="4717632"/>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EF3F95B-C4D5-FE49-8675-BA953ABD8F27}"/>
                  </a:ext>
                </a:extLst>
              </p:cNvPr>
              <p:cNvSpPr txBox="1"/>
              <p:nvPr/>
            </p:nvSpPr>
            <p:spPr>
              <a:xfrm>
                <a:off x="7758807" y="2891246"/>
                <a:ext cx="2963953" cy="181588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r>
                        <a:rPr lang="en-US" sz="2800" i="1">
                          <a:latin typeface="Cambria Math" panose="02040503050406030204" pitchFamily="18" charset="0"/>
                        </a:rPr>
                        <m:t>𝑓</m:t>
                      </m:r>
                      <m:d>
                        <m:dPr>
                          <m:ctrlPr>
                            <a:rPr lang="en-US" sz="2800" i="1">
                              <a:latin typeface="Cambria Math" panose="02040503050406030204" pitchFamily="18" charset="0"/>
                            </a:rPr>
                          </m:ctrlPr>
                        </m:dPr>
                        <m:e>
                          <m:r>
                            <a:rPr lang="en-US" sz="2800" i="1">
                              <a:latin typeface="Cambria Math" panose="02040503050406030204" pitchFamily="18" charset="0"/>
                            </a:rPr>
                            <m:t>𝑥</m:t>
                          </m:r>
                          <m:r>
                            <a:rPr lang="en-US" sz="2800" i="1">
                              <a:latin typeface="Cambria Math" panose="02040503050406030204" pitchFamily="18" charset="0"/>
                            </a:rPr>
                            <m:t>,</m:t>
                          </m:r>
                          <m:r>
                            <a:rPr lang="en-US" sz="2800" i="1">
                              <a:latin typeface="Cambria Math" panose="02040503050406030204" pitchFamily="18" charset="0"/>
                              <a:ea typeface="Cambria Math" panose="02040503050406030204" pitchFamily="18" charset="0"/>
                            </a:rPr>
                            <m:t>𝜃</m:t>
                          </m:r>
                        </m:e>
                      </m:d>
                    </m:oMath>
                  </m:oMathPara>
                </a14:m>
                <a:endParaRPr lang="en-US" sz="280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𝜃</m:t>
                          </m:r>
                        </m:e>
                        <m:sub>
                          <m:r>
                            <a:rPr lang="en-US" sz="2800" i="1">
                              <a:latin typeface="Cambria Math" panose="02040503050406030204" pitchFamily="18" charset="0"/>
                              <a:ea typeface="Cambria Math" panose="02040503050406030204" pitchFamily="18" charset="0"/>
                            </a:rPr>
                            <m:t>0</m:t>
                          </m:r>
                        </m:sub>
                      </m:sSub>
                      <m:r>
                        <a:rPr lang="en-US" sz="2800" i="1">
                          <a:latin typeface="Cambria Math" panose="02040503050406030204" pitchFamily="18" charset="0"/>
                          <a:ea typeface="Cambria Math" panose="02040503050406030204" pitchFamily="18" charset="0"/>
                        </a:rPr>
                        <m:t>+</m:t>
                      </m:r>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𝜃</m:t>
                          </m:r>
                        </m:e>
                        <m:sub>
                          <m:r>
                            <a:rPr lang="en-US" sz="2800" i="1">
                              <a:latin typeface="Cambria Math" panose="02040503050406030204" pitchFamily="18" charset="0"/>
                              <a:ea typeface="Cambria Math" panose="02040503050406030204" pitchFamily="18" charset="0"/>
                            </a:rPr>
                            <m:t>1</m:t>
                          </m:r>
                        </m:sub>
                      </m:sSub>
                      <m:r>
                        <a:rPr lang="en-US" sz="2800" i="1">
                          <a:latin typeface="Cambria Math" panose="02040503050406030204" pitchFamily="18" charset="0"/>
                        </a:rPr>
                        <m:t>𝑥</m:t>
                      </m:r>
                    </m:oMath>
                  </m:oMathPara>
                </a14:m>
                <a:endParaRPr lang="en-US" sz="2800" dirty="0"/>
              </a:p>
              <a:p>
                <a:pPr/>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=3.81+0.03</m:t>
                      </m:r>
                      <m:r>
                        <a:rPr lang="en-US" sz="2800" i="1">
                          <a:latin typeface="Cambria Math" panose="02040503050406030204" pitchFamily="18" charset="0"/>
                        </a:rPr>
                        <m:t>𝑥</m:t>
                      </m:r>
                    </m:oMath>
                  </m:oMathPara>
                </a14:m>
                <a:endParaRPr lang="en-US" sz="2800" dirty="0"/>
              </a:p>
              <a:p>
                <a:endParaRPr lang="en-US" sz="2800" dirty="0"/>
              </a:p>
            </p:txBody>
          </p:sp>
        </mc:Choice>
        <mc:Fallback xmlns="">
          <p:sp>
            <p:nvSpPr>
              <p:cNvPr id="2" name="TextBox 1">
                <a:extLst>
                  <a:ext uri="{FF2B5EF4-FFF2-40B4-BE49-F238E27FC236}">
                    <a16:creationId xmlns:a16="http://schemas.microsoft.com/office/drawing/2014/main" id="{FEF3F95B-C4D5-FE49-8675-BA953ABD8F27}"/>
                  </a:ext>
                </a:extLst>
              </p:cNvPr>
              <p:cNvSpPr txBox="1">
                <a:spLocks noRot="1" noChangeAspect="1" noMove="1" noResize="1" noEditPoints="1" noAdjustHandles="1" noChangeArrowheads="1" noChangeShapeType="1" noTextEdit="1"/>
              </p:cNvSpPr>
              <p:nvPr/>
            </p:nvSpPr>
            <p:spPr>
              <a:xfrm>
                <a:off x="7758807" y="2891246"/>
                <a:ext cx="2963953" cy="181588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4B0B291A-D4E4-2D46-8695-27A502C9621F}"/>
                  </a:ext>
                </a:extLst>
              </p:cNvPr>
              <p:cNvSpPr/>
              <p:nvPr/>
            </p:nvSpPr>
            <p:spPr>
              <a:xfrm>
                <a:off x="7962709" y="4410963"/>
                <a:ext cx="2501389" cy="98854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𝑦</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0</m:t>
                          </m:r>
                        </m:sub>
                      </m:sSub>
                      <m:r>
                        <a:rPr lang="en-US" sz="2400" i="1">
                          <a:latin typeface="Cambria Math" panose="02040503050406030204" pitchFamily="18" charset="0"/>
                          <a:ea typeface="Cambria Math" panose="02040503050406030204" pitchFamily="18" charset="0"/>
                        </a:rPr>
                        <m:t>+</m:t>
                      </m:r>
                      <m:nary>
                        <m:naryPr>
                          <m:chr m:val="∑"/>
                          <m:supHide m:val="on"/>
                          <m:ctrlPr>
                            <a:rPr lang="en-US" sz="2400" i="1">
                              <a:latin typeface="Cambria Math" panose="02040503050406030204" pitchFamily="18" charset="0"/>
                              <a:ea typeface="Cambria Math" panose="02040503050406030204" pitchFamily="18" charset="0"/>
                            </a:rPr>
                          </m:ctrlPr>
                        </m:naryPr>
                        <m:sub>
                          <m:r>
                            <m:rPr>
                              <m:brk m:alnAt="7"/>
                            </m:rPr>
                            <a:rPr lang="en-US" sz="2400" i="1">
                              <a:latin typeface="Cambria Math" panose="02040503050406030204" pitchFamily="18" charset="0"/>
                              <a:ea typeface="Cambria Math" panose="02040503050406030204" pitchFamily="18" charset="0"/>
                            </a:rPr>
                            <m:t>𝑖</m:t>
                          </m:r>
                        </m:sub>
                        <m:sup/>
                        <m:e>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𝑖</m:t>
                              </m:r>
                            </m:sub>
                          </m:sSub>
                          <m:sSup>
                            <m:sSupPr>
                              <m:ctrlPr>
                                <a:rPr lang="en-US" sz="2400" i="1">
                                  <a:latin typeface="Cambria Math" panose="02040503050406030204" pitchFamily="18" charset="0"/>
                                </a:rPr>
                              </m:ctrlPr>
                            </m:sSupPr>
                            <m:e>
                              <m:r>
                                <a:rPr lang="en-US" sz="2400" i="1">
                                  <a:latin typeface="Cambria Math" panose="02040503050406030204" pitchFamily="18" charset="0"/>
                                </a:rPr>
                                <m:t>𝑥</m:t>
                              </m:r>
                            </m:e>
                            <m:sup>
                              <m:r>
                                <a:rPr lang="en-US" sz="2400" i="1">
                                  <a:latin typeface="Cambria Math" panose="02040503050406030204" pitchFamily="18" charset="0"/>
                                </a:rPr>
                                <m:t>𝑖</m:t>
                              </m:r>
                            </m:sup>
                          </m:sSup>
                        </m:e>
                      </m:nary>
                    </m:oMath>
                  </m:oMathPara>
                </a14:m>
                <a:endParaRPr lang="en-US" sz="2400" dirty="0"/>
              </a:p>
            </p:txBody>
          </p:sp>
        </mc:Choice>
        <mc:Fallback xmlns="">
          <p:sp>
            <p:nvSpPr>
              <p:cNvPr id="7" name="Rectangle 6">
                <a:extLst>
                  <a:ext uri="{FF2B5EF4-FFF2-40B4-BE49-F238E27FC236}">
                    <a16:creationId xmlns:a16="http://schemas.microsoft.com/office/drawing/2014/main" id="{4B0B291A-D4E4-2D46-8695-27A502C9621F}"/>
                  </a:ext>
                </a:extLst>
              </p:cNvPr>
              <p:cNvSpPr>
                <a:spLocks noRot="1" noChangeAspect="1" noMove="1" noResize="1" noEditPoints="1" noAdjustHandles="1" noChangeArrowheads="1" noChangeShapeType="1" noTextEdit="1"/>
              </p:cNvSpPr>
              <p:nvPr/>
            </p:nvSpPr>
            <p:spPr>
              <a:xfrm>
                <a:off x="7962709" y="4410963"/>
                <a:ext cx="2501389" cy="988540"/>
              </a:xfrm>
              <a:prstGeom prst="rect">
                <a:avLst/>
              </a:prstGeom>
              <a:blipFill>
                <a:blip r:embed="rId4"/>
                <a:stretch>
                  <a:fillRect t="-130380" r="-2010" b="-179747"/>
                </a:stretch>
              </a:blipFill>
            </p:spPr>
            <p:txBody>
              <a:bodyPr/>
              <a:lstStyle/>
              <a:p>
                <a:r>
                  <a:rPr lang="en-US">
                    <a:noFill/>
                  </a:rPr>
                  <a:t> </a:t>
                </a:r>
              </a:p>
            </p:txBody>
          </p:sp>
        </mc:Fallback>
      </mc:AlternateContent>
      <p:sp>
        <p:nvSpPr>
          <p:cNvPr id="6" name="Title 5">
            <a:extLst>
              <a:ext uri="{FF2B5EF4-FFF2-40B4-BE49-F238E27FC236}">
                <a16:creationId xmlns:a16="http://schemas.microsoft.com/office/drawing/2014/main" id="{2ECC93B5-F100-E14D-9251-917215CA2AF3}"/>
              </a:ext>
            </a:extLst>
          </p:cNvPr>
          <p:cNvSpPr>
            <a:spLocks noGrp="1"/>
          </p:cNvSpPr>
          <p:nvPr>
            <p:ph type="title"/>
          </p:nvPr>
        </p:nvSpPr>
        <p:spPr/>
        <p:txBody>
          <a:bodyPr/>
          <a:lstStyle/>
          <a:p>
            <a:r>
              <a:rPr lang="en-US" dirty="0"/>
              <a:t>Predictions on new data</a:t>
            </a:r>
          </a:p>
        </p:txBody>
      </p:sp>
    </p:spTree>
    <p:extLst>
      <p:ext uri="{BB962C8B-B14F-4D97-AF65-F5344CB8AC3E}">
        <p14:creationId xmlns:p14="http://schemas.microsoft.com/office/powerpoint/2010/main" val="3006774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A5154B-57CF-5C4E-B9B4-1C529A40D0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77315" y="1374247"/>
            <a:ext cx="6604684" cy="4717632"/>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EF3F95B-C4D5-FE49-8675-BA953ABD8F27}"/>
                  </a:ext>
                </a:extLst>
              </p:cNvPr>
              <p:cNvSpPr txBox="1"/>
              <p:nvPr/>
            </p:nvSpPr>
            <p:spPr>
              <a:xfrm>
                <a:off x="7514966" y="2760618"/>
                <a:ext cx="3203954" cy="132343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𝑦</m:t>
                      </m:r>
                      <m:r>
                        <a:rPr lang="en-US" sz="2800" i="1">
                          <a:latin typeface="Cambria Math" panose="02040503050406030204" pitchFamily="18" charset="0"/>
                        </a:rPr>
                        <m:t>=</m:t>
                      </m:r>
                      <m:r>
                        <a:rPr lang="en-US" sz="2800" i="1">
                          <a:latin typeface="Cambria Math" panose="02040503050406030204" pitchFamily="18" charset="0"/>
                        </a:rPr>
                        <m:t>𝑓</m:t>
                      </m:r>
                      <m:d>
                        <m:dPr>
                          <m:ctrlPr>
                            <a:rPr lang="en-US" sz="2800" i="1">
                              <a:latin typeface="Cambria Math" panose="02040503050406030204" pitchFamily="18" charset="0"/>
                            </a:rPr>
                          </m:ctrlPr>
                        </m:dPr>
                        <m:e>
                          <m:r>
                            <a:rPr lang="en-US" sz="2800" i="1">
                              <a:latin typeface="Cambria Math" panose="02040503050406030204" pitchFamily="18" charset="0"/>
                            </a:rPr>
                            <m:t>𝑥</m:t>
                          </m:r>
                          <m:r>
                            <a:rPr lang="en-US" sz="2800" i="1">
                              <a:latin typeface="Cambria Math" panose="02040503050406030204" pitchFamily="18" charset="0"/>
                            </a:rPr>
                            <m:t>,</m:t>
                          </m:r>
                          <m:r>
                            <a:rPr lang="en-US" sz="2800" i="1">
                              <a:latin typeface="Cambria Math" panose="02040503050406030204" pitchFamily="18" charset="0"/>
                              <a:ea typeface="Cambria Math" panose="02040503050406030204" pitchFamily="18" charset="0"/>
                            </a:rPr>
                            <m:t>𝜃</m:t>
                          </m:r>
                        </m:e>
                      </m:d>
                    </m:oMath>
                  </m:oMathPara>
                </a14:m>
                <a:endParaRPr lang="en-US" sz="280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𝑦</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0</m:t>
                          </m:r>
                        </m:sub>
                      </m:sSub>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1</m:t>
                          </m:r>
                        </m:sub>
                      </m:sSub>
                      <m:r>
                        <a:rPr lang="en-US" sz="2400" i="1">
                          <a:latin typeface="Cambria Math" panose="02040503050406030204" pitchFamily="18" charset="0"/>
                        </a:rPr>
                        <m:t>𝑥</m:t>
                      </m:r>
                      <m:r>
                        <a:rPr lang="en-US" sz="2400" i="1">
                          <a:latin typeface="Cambria Math" panose="02040503050406030204" pitchFamily="18" charset="0"/>
                        </a:rPr>
                        <m:t>+</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𝜃</m:t>
                          </m:r>
                        </m:e>
                        <m:sub>
                          <m:r>
                            <a:rPr lang="en-US" sz="2400" i="1">
                              <a:latin typeface="Cambria Math" panose="02040503050406030204" pitchFamily="18" charset="0"/>
                              <a:ea typeface="Cambria Math" panose="02040503050406030204" pitchFamily="18" charset="0"/>
                            </a:rPr>
                            <m:t>2</m:t>
                          </m:r>
                        </m:sub>
                      </m:sSub>
                      <m:sSup>
                        <m:sSupPr>
                          <m:ctrlPr>
                            <a:rPr lang="en-US" sz="2400" i="1">
                              <a:latin typeface="Cambria Math" panose="02040503050406030204" pitchFamily="18" charset="0"/>
                            </a:rPr>
                          </m:ctrlPr>
                        </m:sSupPr>
                        <m:e>
                          <m:r>
                            <a:rPr lang="en-US" sz="2400" i="1">
                              <a:latin typeface="Cambria Math" panose="02040503050406030204" pitchFamily="18" charset="0"/>
                            </a:rPr>
                            <m:t>𝑥</m:t>
                          </m:r>
                        </m:e>
                        <m:sup>
                          <m:r>
                            <a:rPr lang="en-US" sz="2400" i="1">
                              <a:latin typeface="Cambria Math" panose="02040503050406030204" pitchFamily="18" charset="0"/>
                            </a:rPr>
                            <m:t>2</m:t>
                          </m:r>
                        </m:sup>
                      </m:sSup>
                    </m:oMath>
                  </m:oMathPara>
                </a14:m>
                <a:endParaRPr lang="en-US" sz="2400" dirty="0"/>
              </a:p>
              <a:p>
                <a:endParaRPr lang="en-US" sz="2800" dirty="0"/>
              </a:p>
            </p:txBody>
          </p:sp>
        </mc:Choice>
        <mc:Fallback xmlns="">
          <p:sp>
            <p:nvSpPr>
              <p:cNvPr id="2" name="TextBox 1">
                <a:extLst>
                  <a:ext uri="{FF2B5EF4-FFF2-40B4-BE49-F238E27FC236}">
                    <a16:creationId xmlns:a16="http://schemas.microsoft.com/office/drawing/2014/main" id="{FEF3F95B-C4D5-FE49-8675-BA953ABD8F27}"/>
                  </a:ext>
                </a:extLst>
              </p:cNvPr>
              <p:cNvSpPr txBox="1">
                <a:spLocks noRot="1" noChangeAspect="1" noMove="1" noResize="1" noEditPoints="1" noAdjustHandles="1" noChangeArrowheads="1" noChangeShapeType="1" noTextEdit="1"/>
              </p:cNvSpPr>
              <p:nvPr/>
            </p:nvSpPr>
            <p:spPr>
              <a:xfrm>
                <a:off x="7514966" y="2760618"/>
                <a:ext cx="3203954" cy="1323439"/>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4338899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TotalTime>
  <Words>1599</Words>
  <Application>Microsoft Macintosh PowerPoint</Application>
  <PresentationFormat>Widescreen</PresentationFormat>
  <Paragraphs>216</Paragraphs>
  <Slides>39</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Calibri</vt:lpstr>
      <vt:lpstr>Calibri Light</vt:lpstr>
      <vt:lpstr>Cambria Math</vt:lpstr>
      <vt:lpstr>Office Theme</vt:lpstr>
      <vt:lpstr>Neural Networks </vt:lpstr>
      <vt:lpstr>PowerPoint Presentation</vt:lpstr>
      <vt:lpstr>What is Learning? </vt:lpstr>
      <vt:lpstr>Loss functions</vt:lpstr>
      <vt:lpstr>Loss Minimization</vt:lpstr>
      <vt:lpstr>Linear Regression Optimization</vt:lpstr>
      <vt:lpstr>Regularization</vt:lpstr>
      <vt:lpstr>Predictions on new data</vt:lpstr>
      <vt:lpstr>PowerPoint Presentation</vt:lpstr>
      <vt:lpstr>… even more parameters</vt:lpstr>
      <vt:lpstr>…even more parameters</vt:lpstr>
      <vt:lpstr>…even more parameters</vt:lpstr>
      <vt:lpstr>The perceptron</vt:lpstr>
      <vt:lpstr>The perceptron</vt:lpstr>
      <vt:lpstr>The multilayer perceptron (MLP)</vt:lpstr>
      <vt:lpstr>Bias</vt:lpstr>
      <vt:lpstr>Logic circuits with perceptrons</vt:lpstr>
      <vt:lpstr>Logic circuits with perceptrons</vt:lpstr>
      <vt:lpstr>Exercise</vt:lpstr>
      <vt:lpstr>Problem with Logical Functions</vt:lpstr>
      <vt:lpstr>Differentiable Functions</vt:lpstr>
      <vt:lpstr>Sigmoid Neuron</vt:lpstr>
      <vt:lpstr>Relationship between sigmoid neuron and perceptrons</vt:lpstr>
      <vt:lpstr>Exercise </vt:lpstr>
      <vt:lpstr>Learning with Gradient Descent</vt:lpstr>
      <vt:lpstr>Fully connected network</vt:lpstr>
      <vt:lpstr>Design choices for an ANN</vt:lpstr>
      <vt:lpstr>Network depth creates a composition of functions</vt:lpstr>
      <vt:lpstr>Why go deep?</vt:lpstr>
      <vt:lpstr>Train a simple classifier </vt:lpstr>
      <vt:lpstr>Convolutional Neural Networks</vt:lpstr>
      <vt:lpstr>Convolutional Neural Networks</vt:lpstr>
      <vt:lpstr>Convolutional Neural Networks</vt:lpstr>
      <vt:lpstr>Convolutional Neural Networks (CNNs)</vt:lpstr>
      <vt:lpstr>Graph Neural Networks</vt:lpstr>
      <vt:lpstr>Recurrent Neural Networks (RNNs)</vt:lpstr>
      <vt:lpstr>Recurrent Neural Networks (RNNs)</vt:lpstr>
      <vt:lpstr>Recurrent Neural Network</vt:lpstr>
      <vt:lpstr>Autoencoders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dc:title>
  <dc:creator>Krishnaswamy, Smita</dc:creator>
  <cp:lastModifiedBy>Wenxin Xu</cp:lastModifiedBy>
  <cp:revision>22</cp:revision>
  <dcterms:created xsi:type="dcterms:W3CDTF">2021-11-10T21:19:25Z</dcterms:created>
  <dcterms:modified xsi:type="dcterms:W3CDTF">2023-03-07T03:51:40Z</dcterms:modified>
</cp:coreProperties>
</file>

<file path=docProps/thumbnail.jpeg>
</file>